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4" r:id="rId14"/>
    <p:sldId id="285" r:id="rId15"/>
    <p:sldId id="286" r:id="rId16"/>
    <p:sldId id="287" r:id="rId17"/>
    <p:sldId id="289" r:id="rId18"/>
    <p:sldId id="288" r:id="rId19"/>
    <p:sldId id="290" r:id="rId20"/>
    <p:sldId id="291" r:id="rId21"/>
    <p:sldId id="292" r:id="rId22"/>
    <p:sldId id="293" r:id="rId23"/>
    <p:sldId id="268" r:id="rId24"/>
    <p:sldId id="276" r:id="rId25"/>
    <p:sldId id="277" r:id="rId26"/>
    <p:sldId id="278" r:id="rId27"/>
    <p:sldId id="279" r:id="rId28"/>
    <p:sldId id="280" r:id="rId29"/>
    <p:sldId id="281" r:id="rId30"/>
    <p:sldId id="282" r:id="rId31"/>
    <p:sldId id="283" r:id="rId32"/>
    <p:sldId id="272" r:id="rId33"/>
    <p:sldId id="269" r:id="rId34"/>
    <p:sldId id="270" r:id="rId35"/>
    <p:sldId id="271" r:id="rId36"/>
    <p:sldId id="273" r:id="rId37"/>
    <p:sldId id="274" r:id="rId38"/>
    <p:sldId id="275"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4" autoAdjust="0"/>
    <p:restoredTop sz="94660"/>
  </p:normalViewPr>
  <p:slideViewPr>
    <p:cSldViewPr snapToGrid="0">
      <p:cViewPr varScale="1">
        <p:scale>
          <a:sx n="79" d="100"/>
          <a:sy n="79" d="100"/>
        </p:scale>
        <p:origin x="114"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6/9/2016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Field Day 2016</a:t>
            </a:r>
            <a:endParaRPr lang="en-US" dirty="0"/>
          </a:p>
        </p:txBody>
      </p:sp>
      <p:sp>
        <p:nvSpPr>
          <p:cNvPr id="3" name="Subtitle 2"/>
          <p:cNvSpPr>
            <a:spLocks noGrp="1"/>
          </p:cNvSpPr>
          <p:nvPr>
            <p:ph type="subTitle" idx="1"/>
          </p:nvPr>
        </p:nvSpPr>
        <p:spPr/>
        <p:txBody>
          <a:bodyPr/>
          <a:lstStyle/>
          <a:p>
            <a:r>
              <a:rPr lang="en-US" dirty="0" smtClean="0"/>
              <a:t>Tippecanoe Amateur Radio Association</a:t>
            </a:r>
          </a:p>
          <a:p>
            <a:endParaRPr lang="en-US" dirty="0"/>
          </a:p>
        </p:txBody>
      </p:sp>
    </p:spTree>
    <p:extLst>
      <p:ext uri="{BB962C8B-B14F-4D97-AF65-F5344CB8AC3E}">
        <p14:creationId xmlns:p14="http://schemas.microsoft.com/office/powerpoint/2010/main" val="213197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field day?</a:t>
            </a:r>
            <a:endParaRPr lang="en-US" dirty="0"/>
          </a:p>
        </p:txBody>
      </p:sp>
      <p:sp>
        <p:nvSpPr>
          <p:cNvPr id="3" name="Content Placeholder 2"/>
          <p:cNvSpPr>
            <a:spLocks noGrp="1"/>
          </p:cNvSpPr>
          <p:nvPr>
            <p:ph idx="1"/>
          </p:nvPr>
        </p:nvSpPr>
        <p:spPr/>
        <p:txBody>
          <a:bodyPr/>
          <a:lstStyle/>
          <a:p>
            <a:r>
              <a:rPr lang="en-US" dirty="0" smtClean="0"/>
              <a:t>Field Day is a contest, social gathering, and emergency preparedness drill all rolled into one.</a:t>
            </a:r>
          </a:p>
          <a:p>
            <a:r>
              <a:rPr lang="en-US" dirty="0" smtClean="0"/>
              <a:t>It’s a chance to get on the air in a low or no pressure environment and Elmer or be </a:t>
            </a:r>
            <a:r>
              <a:rPr lang="en-US" dirty="0" err="1" smtClean="0"/>
              <a:t>Elmer’d</a:t>
            </a:r>
            <a:r>
              <a:rPr lang="en-US" dirty="0" smtClean="0"/>
              <a:t> by your fellow club members.</a:t>
            </a:r>
          </a:p>
          <a:p>
            <a:r>
              <a:rPr lang="en-US" dirty="0" smtClean="0"/>
              <a:t>It’s a chance to try everyone else’s gear in the real world to see what you like best.</a:t>
            </a:r>
          </a:p>
          <a:p>
            <a:r>
              <a:rPr lang="en-US" dirty="0" smtClean="0"/>
              <a:t>It’s a chance to eat some delicious food.</a:t>
            </a:r>
            <a:endParaRPr lang="en-US" dirty="0"/>
          </a:p>
        </p:txBody>
      </p:sp>
    </p:spTree>
    <p:extLst>
      <p:ext uri="{BB962C8B-B14F-4D97-AF65-F5344CB8AC3E}">
        <p14:creationId xmlns:p14="http://schemas.microsoft.com/office/powerpoint/2010/main" val="905903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lstStyle/>
          <a:p>
            <a:r>
              <a:rPr lang="en-US" dirty="0" smtClean="0"/>
              <a:t>The contest runs from 18:00 UTC (2:00pm EDT) on Saturday June 25, 2016 until 18:00 UTC (2:00pm EDT) on Sunday June 26th.</a:t>
            </a:r>
          </a:p>
          <a:p>
            <a:r>
              <a:rPr lang="en-US" dirty="0" smtClean="0"/>
              <a:t>Setup can begin on Friday, but you are only allowed 24 total hours of setup between Friday and Saturday.</a:t>
            </a:r>
          </a:p>
          <a:p>
            <a:r>
              <a:rPr lang="en-US" dirty="0" smtClean="0"/>
              <a:t>TARA operates as an “A” class station, which means we operate from emergency power.  We have to use generators, solar, </a:t>
            </a:r>
            <a:r>
              <a:rPr lang="en-US" dirty="0" err="1" smtClean="0"/>
              <a:t>etc</a:t>
            </a:r>
            <a:r>
              <a:rPr lang="en-US" dirty="0" smtClean="0"/>
              <a:t> and we cannot use antennas which were installed before the beginning of setup.</a:t>
            </a:r>
          </a:p>
          <a:p>
            <a:r>
              <a:rPr lang="en-US" dirty="0" smtClean="0"/>
              <a:t>TARA more specifically operates as a “2A” station meaning we can have “2” transmitters on air at any given time.</a:t>
            </a:r>
            <a:endParaRPr lang="en-US" dirty="0"/>
          </a:p>
        </p:txBody>
      </p:sp>
    </p:spTree>
    <p:extLst>
      <p:ext uri="{BB962C8B-B14F-4D97-AF65-F5344CB8AC3E}">
        <p14:creationId xmlns:p14="http://schemas.microsoft.com/office/powerpoint/2010/main" val="268066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 (more)?</a:t>
            </a:r>
            <a:endParaRPr lang="en-US" dirty="0"/>
          </a:p>
        </p:txBody>
      </p:sp>
      <p:sp>
        <p:nvSpPr>
          <p:cNvPr id="3" name="Content Placeholder 2"/>
          <p:cNvSpPr>
            <a:spLocks noGrp="1"/>
          </p:cNvSpPr>
          <p:nvPr>
            <p:ph idx="1"/>
          </p:nvPr>
        </p:nvSpPr>
        <p:spPr/>
        <p:txBody>
          <a:bodyPr/>
          <a:lstStyle/>
          <a:p>
            <a:r>
              <a:rPr lang="en-US" dirty="0" smtClean="0"/>
              <a:t>The idea of the contest (like many others) is to contact as many other radio operators as you can during the contest period.</a:t>
            </a:r>
          </a:p>
          <a:p>
            <a:r>
              <a:rPr lang="en-US" dirty="0" smtClean="0"/>
              <a:t>We can only count a contact with each station once per band-mode. (20M CW is different from 20M Phone)  This is why the networked logging is a good idea.</a:t>
            </a:r>
          </a:p>
          <a:p>
            <a:r>
              <a:rPr lang="en-US" dirty="0" smtClean="0"/>
              <a:t>The exchange is slightly different than most times you talk on the radio, which will be covered later.</a:t>
            </a:r>
            <a:endParaRPr lang="en-US" dirty="0"/>
          </a:p>
        </p:txBody>
      </p:sp>
    </p:spTree>
    <p:extLst>
      <p:ext uri="{BB962C8B-B14F-4D97-AF65-F5344CB8AC3E}">
        <p14:creationId xmlns:p14="http://schemas.microsoft.com/office/powerpoint/2010/main" val="2517082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all this happen?</a:t>
            </a:r>
            <a:endParaRPr lang="en-US" dirty="0"/>
          </a:p>
        </p:txBody>
      </p:sp>
      <p:sp>
        <p:nvSpPr>
          <p:cNvPr id="3" name="Content Placeholder 2"/>
          <p:cNvSpPr>
            <a:spLocks noGrp="1"/>
          </p:cNvSpPr>
          <p:nvPr>
            <p:ph idx="1"/>
          </p:nvPr>
        </p:nvSpPr>
        <p:spPr/>
        <p:txBody>
          <a:bodyPr/>
          <a:lstStyle/>
          <a:p>
            <a:r>
              <a:rPr lang="en-US" dirty="0" smtClean="0"/>
              <a:t>This year, we will be setting up at the Imagination Station in downtown Lafayette.  Originally this was to be a joint event with IS, but that seems to no longer be the case.</a:t>
            </a:r>
          </a:p>
          <a:p>
            <a:r>
              <a:rPr lang="en-US" dirty="0" smtClean="0"/>
              <a:t>We will be outside (under a tent/shelter) in the North yard, next to the parking lot.</a:t>
            </a:r>
          </a:p>
          <a:p>
            <a:r>
              <a:rPr lang="en-US" dirty="0" smtClean="0"/>
              <a:t>Imagination Station will remain unlocked throughout the event for access to the restrooms, storm shelter, etc. </a:t>
            </a:r>
          </a:p>
          <a:p>
            <a:r>
              <a:rPr lang="en-US" dirty="0" smtClean="0"/>
              <a:t>The club station can be operated independently from the event stations outside.</a:t>
            </a:r>
          </a:p>
        </p:txBody>
      </p:sp>
    </p:spTree>
    <p:extLst>
      <p:ext uri="{BB962C8B-B14F-4D97-AF65-F5344CB8AC3E}">
        <p14:creationId xmlns:p14="http://schemas.microsoft.com/office/powerpoint/2010/main" val="2503428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on the air</a:t>
            </a:r>
            <a:endParaRPr lang="en-US" dirty="0"/>
          </a:p>
        </p:txBody>
      </p:sp>
      <p:sp>
        <p:nvSpPr>
          <p:cNvPr id="3" name="Content Placeholder 2"/>
          <p:cNvSpPr>
            <a:spLocks noGrp="1"/>
          </p:cNvSpPr>
          <p:nvPr>
            <p:ph idx="1"/>
          </p:nvPr>
        </p:nvSpPr>
        <p:spPr/>
        <p:txBody>
          <a:bodyPr/>
          <a:lstStyle/>
          <a:p>
            <a:r>
              <a:rPr lang="en-US" dirty="0" smtClean="0"/>
              <a:t>Any member, regardless of license class, is welcome to come get on the air during this event.  All members can use privileges up to the highest rated member present at the event.</a:t>
            </a:r>
          </a:p>
          <a:p>
            <a:r>
              <a:rPr lang="en-US" dirty="0" smtClean="0"/>
              <a:t>That means Technicians can use HF, too!</a:t>
            </a:r>
          </a:p>
          <a:p>
            <a:r>
              <a:rPr lang="en-US" dirty="0" smtClean="0"/>
              <a:t>Most of the time, the stations are setup for two people, one operating and one logging.  This gives you a chance to watch someone else operate first to help calm your nerves.</a:t>
            </a:r>
          </a:p>
        </p:txBody>
      </p:sp>
    </p:spTree>
    <p:extLst>
      <p:ext uri="{BB962C8B-B14F-4D97-AF65-F5344CB8AC3E}">
        <p14:creationId xmlns:p14="http://schemas.microsoft.com/office/powerpoint/2010/main" val="352612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setup</a:t>
            </a:r>
            <a:endParaRPr lang="en-US" dirty="0"/>
          </a:p>
        </p:txBody>
      </p:sp>
      <p:sp>
        <p:nvSpPr>
          <p:cNvPr id="3" name="Text Placeholder 2"/>
          <p:cNvSpPr>
            <a:spLocks noGrp="1"/>
          </p:cNvSpPr>
          <p:nvPr>
            <p:ph type="body" idx="1"/>
          </p:nvPr>
        </p:nvSpPr>
        <p:spPr/>
        <p:txBody>
          <a:bodyPr/>
          <a:lstStyle/>
          <a:p>
            <a:r>
              <a:rPr lang="en-US" dirty="0" smtClean="0"/>
              <a:t>Antennas, </a:t>
            </a:r>
            <a:r>
              <a:rPr lang="en-US" dirty="0" err="1" smtClean="0"/>
              <a:t>Feedlines</a:t>
            </a:r>
            <a:r>
              <a:rPr lang="en-US" dirty="0" smtClean="0"/>
              <a:t>, Tents, Oh My!</a:t>
            </a:r>
            <a:endParaRPr lang="en-US" dirty="0"/>
          </a:p>
        </p:txBody>
      </p:sp>
    </p:spTree>
    <p:extLst>
      <p:ext uri="{BB962C8B-B14F-4D97-AF65-F5344CB8AC3E}">
        <p14:creationId xmlns:p14="http://schemas.microsoft.com/office/powerpoint/2010/main" val="1969389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Antennas</a:t>
            </a:r>
            <a:endParaRPr lang="en-US" dirty="0"/>
          </a:p>
        </p:txBody>
      </p:sp>
      <p:sp>
        <p:nvSpPr>
          <p:cNvPr id="4" name="Text Placeholder 3"/>
          <p:cNvSpPr>
            <a:spLocks noGrp="1"/>
          </p:cNvSpPr>
          <p:nvPr>
            <p:ph type="body" sz="half" idx="2"/>
          </p:nvPr>
        </p:nvSpPr>
        <p:spPr>
          <a:xfrm>
            <a:off x="7085012" y="2209799"/>
            <a:ext cx="3657600" cy="3630169"/>
          </a:xfrm>
        </p:spPr>
        <p:txBody>
          <a:bodyPr>
            <a:normAutofit/>
          </a:bodyPr>
          <a:lstStyle/>
          <a:p>
            <a:r>
              <a:rPr lang="en-US" dirty="0" smtClean="0"/>
              <a:t>For HF, we will use the club’s DX-CC Antennas in one of the configurations shown, depending on the supports available.</a:t>
            </a:r>
          </a:p>
          <a:p>
            <a:r>
              <a:rPr lang="en-US" dirty="0" smtClean="0"/>
              <a:t>The red “X” marks the location of the mast supporting the 6M </a:t>
            </a:r>
            <a:r>
              <a:rPr lang="en-US" dirty="0" err="1" smtClean="0"/>
              <a:t>Moxon</a:t>
            </a:r>
            <a:r>
              <a:rPr lang="en-US" dirty="0" smtClean="0"/>
              <a:t> and 6/2/70 </a:t>
            </a:r>
            <a:r>
              <a:rPr lang="en-US" dirty="0" err="1" smtClean="0"/>
              <a:t>Triband</a:t>
            </a:r>
            <a:r>
              <a:rPr lang="en-US" dirty="0" smtClean="0"/>
              <a:t> Vertical </a:t>
            </a:r>
            <a:r>
              <a:rPr lang="en-US" dirty="0" smtClean="0"/>
              <a:t>antennas </a:t>
            </a:r>
            <a:r>
              <a:rPr lang="en-US" dirty="0" smtClean="0"/>
              <a:t>for the VHF station.</a:t>
            </a:r>
            <a:endParaRPr lang="en-US" dirty="0"/>
          </a:p>
        </p:txBody>
      </p:sp>
      <p:pic>
        <p:nvPicPr>
          <p:cNvPr id="7" name="Picture 6"/>
          <p:cNvPicPr>
            <a:picLocks noChangeAspect="1"/>
          </p:cNvPicPr>
          <p:nvPr/>
        </p:nvPicPr>
        <p:blipFill>
          <a:blip r:embed="rId2"/>
          <a:stretch>
            <a:fillRect/>
          </a:stretch>
        </p:blipFill>
        <p:spPr>
          <a:xfrm>
            <a:off x="3722687" y="819150"/>
            <a:ext cx="2714625" cy="5219700"/>
          </a:xfrm>
          <a:prstGeom prst="rect">
            <a:avLst/>
          </a:prstGeom>
        </p:spPr>
      </p:pic>
      <p:pic>
        <p:nvPicPr>
          <p:cNvPr id="10" name="Content Placeholder 9"/>
          <p:cNvPicPr>
            <a:picLocks noGrp="1" noChangeAspect="1"/>
          </p:cNvPicPr>
          <p:nvPr>
            <p:ph idx="1"/>
          </p:nvPr>
        </p:nvPicPr>
        <p:blipFill>
          <a:blip r:embed="rId3"/>
          <a:stretch>
            <a:fillRect/>
          </a:stretch>
        </p:blipFill>
        <p:spPr>
          <a:xfrm>
            <a:off x="495300" y="1030287"/>
            <a:ext cx="3019425" cy="4619625"/>
          </a:xfrm>
          <a:prstGeom prst="rect">
            <a:avLst/>
          </a:prstGeom>
        </p:spPr>
      </p:pic>
    </p:spTree>
    <p:extLst>
      <p:ext uri="{BB962C8B-B14F-4D97-AF65-F5344CB8AC3E}">
        <p14:creationId xmlns:p14="http://schemas.microsoft.com/office/powerpoint/2010/main" val="1895348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318131" y="2057400"/>
            <a:ext cx="4181475" cy="4572000"/>
          </a:xfrm>
          <a:prstGeom prst="rect">
            <a:avLst/>
          </a:prstGeom>
        </p:spPr>
      </p:pic>
      <p:sp>
        <p:nvSpPr>
          <p:cNvPr id="2" name="Title 1"/>
          <p:cNvSpPr>
            <a:spLocks noGrp="1"/>
          </p:cNvSpPr>
          <p:nvPr>
            <p:ph type="title"/>
          </p:nvPr>
        </p:nvSpPr>
        <p:spPr/>
        <p:txBody>
          <a:bodyPr/>
          <a:lstStyle/>
          <a:p>
            <a:r>
              <a:rPr lang="en-US" dirty="0" smtClean="0"/>
              <a:t>Shelter</a:t>
            </a:r>
            <a:endParaRPr lang="en-US" dirty="0"/>
          </a:p>
        </p:txBody>
      </p:sp>
      <p:sp>
        <p:nvSpPr>
          <p:cNvPr id="4" name="Text Placeholder 3"/>
          <p:cNvSpPr>
            <a:spLocks noGrp="1"/>
          </p:cNvSpPr>
          <p:nvPr>
            <p:ph type="body" sz="half" idx="2"/>
          </p:nvPr>
        </p:nvSpPr>
        <p:spPr>
          <a:xfrm>
            <a:off x="7085012" y="2209799"/>
            <a:ext cx="3657600" cy="3630169"/>
          </a:xfrm>
        </p:spPr>
        <p:txBody>
          <a:bodyPr>
            <a:normAutofit/>
          </a:bodyPr>
          <a:lstStyle/>
          <a:p>
            <a:r>
              <a:rPr lang="en-US" dirty="0" smtClean="0"/>
              <a:t>HF Phone Station:</a:t>
            </a:r>
          </a:p>
          <a:p>
            <a:pPr marL="285750" indent="-285750">
              <a:buFont typeface="Arial" panose="020B0604020202020204" pitchFamily="34" charset="0"/>
              <a:buChar char="•"/>
            </a:pPr>
            <a:r>
              <a:rPr lang="en-US" dirty="0" smtClean="0"/>
              <a:t>KC9SWV – </a:t>
            </a:r>
            <a:r>
              <a:rPr lang="en-US" dirty="0" err="1" smtClean="0"/>
              <a:t>Icom</a:t>
            </a:r>
            <a:r>
              <a:rPr lang="en-US" dirty="0" smtClean="0"/>
              <a:t> IC-7300</a:t>
            </a:r>
          </a:p>
          <a:p>
            <a:r>
              <a:rPr lang="en-US" dirty="0" smtClean="0"/>
              <a:t>HF CW Station:</a:t>
            </a:r>
          </a:p>
          <a:p>
            <a:pPr marL="285750" indent="-285750">
              <a:buFont typeface="Arial" panose="020B0604020202020204" pitchFamily="34" charset="0"/>
              <a:buChar char="•"/>
            </a:pPr>
            <a:r>
              <a:rPr lang="en-US" dirty="0" smtClean="0"/>
              <a:t>K9JWI – </a:t>
            </a:r>
            <a:r>
              <a:rPr lang="en-US" dirty="0" err="1" smtClean="0"/>
              <a:t>Elecraft</a:t>
            </a:r>
            <a:r>
              <a:rPr lang="en-US" dirty="0" smtClean="0"/>
              <a:t> K2</a:t>
            </a:r>
          </a:p>
          <a:p>
            <a:r>
              <a:rPr lang="en-US" dirty="0" smtClean="0"/>
              <a:t>VHF Bonus Station</a:t>
            </a:r>
          </a:p>
          <a:p>
            <a:pPr marL="285750" indent="-285750">
              <a:buFont typeface="Arial" panose="020B0604020202020204" pitchFamily="34" charset="0"/>
              <a:buChar char="•"/>
            </a:pPr>
            <a:r>
              <a:rPr lang="en-US" dirty="0" smtClean="0"/>
              <a:t>KD9EWM – </a:t>
            </a:r>
            <a:r>
              <a:rPr lang="en-US" dirty="0" err="1" smtClean="0"/>
              <a:t>Yaesu</a:t>
            </a:r>
            <a:r>
              <a:rPr lang="en-US" dirty="0" smtClean="0"/>
              <a:t> FT-991</a:t>
            </a:r>
            <a:endParaRPr lang="en-US" dirty="0"/>
          </a:p>
        </p:txBody>
      </p:sp>
      <p:pic>
        <p:nvPicPr>
          <p:cNvPr id="6" name="Picture 5"/>
          <p:cNvPicPr>
            <a:picLocks noChangeAspect="1"/>
          </p:cNvPicPr>
          <p:nvPr/>
        </p:nvPicPr>
        <p:blipFill>
          <a:blip r:embed="rId3"/>
          <a:stretch>
            <a:fillRect/>
          </a:stretch>
        </p:blipFill>
        <p:spPr>
          <a:xfrm>
            <a:off x="414166" y="257019"/>
            <a:ext cx="4305901" cy="2229161"/>
          </a:xfrm>
          <a:prstGeom prst="rect">
            <a:avLst/>
          </a:prstGeom>
        </p:spPr>
      </p:pic>
    </p:spTree>
    <p:extLst>
      <p:ext uri="{BB962C8B-B14F-4D97-AF65-F5344CB8AC3E}">
        <p14:creationId xmlns:p14="http://schemas.microsoft.com/office/powerpoint/2010/main" val="2439178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HF1 – Phone Station</a:t>
            </a:r>
            <a:endParaRPr lang="en-US" dirty="0"/>
          </a:p>
        </p:txBody>
      </p:sp>
      <p:sp>
        <p:nvSpPr>
          <p:cNvPr id="4" name="Text Placeholder 3"/>
          <p:cNvSpPr>
            <a:spLocks noGrp="1"/>
          </p:cNvSpPr>
          <p:nvPr>
            <p:ph type="body" sz="half" idx="2"/>
          </p:nvPr>
        </p:nvSpPr>
        <p:spPr/>
        <p:txBody>
          <a:bodyPr/>
          <a:lstStyle/>
          <a:p>
            <a:r>
              <a:rPr lang="en-US" dirty="0" smtClean="0"/>
              <a:t>New </a:t>
            </a:r>
            <a:r>
              <a:rPr lang="en-US" dirty="0" err="1" smtClean="0"/>
              <a:t>Icom</a:t>
            </a:r>
            <a:r>
              <a:rPr lang="en-US" dirty="0" smtClean="0"/>
              <a:t> IC-7300 direct sampling 160-6 Meter transceiver.</a:t>
            </a:r>
          </a:p>
          <a:p>
            <a:r>
              <a:rPr lang="en-US" dirty="0" smtClean="0"/>
              <a:t>Windows 7 Laptop</a:t>
            </a:r>
          </a:p>
          <a:p>
            <a:r>
              <a:rPr lang="en-US" dirty="0" smtClean="0"/>
              <a:t>Transceiver integrated with N1MM software for automatic frequency/mode data in log.</a:t>
            </a:r>
            <a:endParaRPr lang="en-US" dirty="0"/>
          </a:p>
        </p:txBody>
      </p:sp>
      <p:pic>
        <p:nvPicPr>
          <p:cNvPr id="1026" name="Picture 2" descr="https://4.bp.blogspot.com/-SH1cfc1XmWc/VdoFnRd2vtI/AAAAAAAACAY/LqlrF_RZeBsKESfyM0WfAyOJyHgwycMHg/s1600/Icom%2BIC-73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4213" y="1592367"/>
            <a:ext cx="5943600" cy="3495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11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HF2 – </a:t>
            </a:r>
            <a:r>
              <a:rPr lang="en-US" dirty="0" err="1" smtClean="0"/>
              <a:t>cw</a:t>
            </a:r>
            <a:r>
              <a:rPr lang="en-US" dirty="0" smtClean="0"/>
              <a:t> station</a:t>
            </a:r>
            <a:endParaRPr lang="en-US" dirty="0"/>
          </a:p>
        </p:txBody>
      </p:sp>
      <p:sp>
        <p:nvSpPr>
          <p:cNvPr id="4" name="Text Placeholder 3"/>
          <p:cNvSpPr>
            <a:spLocks noGrp="1"/>
          </p:cNvSpPr>
          <p:nvPr>
            <p:ph type="body" sz="half" idx="2"/>
          </p:nvPr>
        </p:nvSpPr>
        <p:spPr/>
        <p:txBody>
          <a:bodyPr/>
          <a:lstStyle/>
          <a:p>
            <a:r>
              <a:rPr lang="en-US" dirty="0" err="1" smtClean="0"/>
              <a:t>Elecraft</a:t>
            </a:r>
            <a:r>
              <a:rPr lang="en-US" dirty="0" smtClean="0"/>
              <a:t> K2/100 80-10 meter transceiver.</a:t>
            </a:r>
          </a:p>
          <a:p>
            <a:r>
              <a:rPr lang="en-US" dirty="0" smtClean="0"/>
              <a:t>Windows Laptop.</a:t>
            </a:r>
          </a:p>
          <a:p>
            <a:r>
              <a:rPr lang="en-US" dirty="0" smtClean="0"/>
              <a:t>Radio integrated with N1MM for automatic frequency/mode in log.</a:t>
            </a:r>
            <a:endParaRPr lang="en-US" dirty="0"/>
          </a:p>
        </p:txBody>
      </p:sp>
      <p:pic>
        <p:nvPicPr>
          <p:cNvPr id="2050" name="Picture 2" descr="K2new3.jpg (30589 byt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1013" y="2343150"/>
            <a:ext cx="3810000" cy="199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266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Vhf bonus station</a:t>
            </a:r>
            <a:endParaRPr lang="en-US" dirty="0"/>
          </a:p>
        </p:txBody>
      </p:sp>
      <p:sp>
        <p:nvSpPr>
          <p:cNvPr id="4" name="Text Placeholder 3"/>
          <p:cNvSpPr>
            <a:spLocks noGrp="1"/>
          </p:cNvSpPr>
          <p:nvPr>
            <p:ph type="body" sz="half" idx="2"/>
          </p:nvPr>
        </p:nvSpPr>
        <p:spPr/>
        <p:txBody>
          <a:bodyPr>
            <a:normAutofit lnSpcReduction="10000"/>
          </a:bodyPr>
          <a:lstStyle/>
          <a:p>
            <a:r>
              <a:rPr lang="en-US" dirty="0" err="1" smtClean="0"/>
              <a:t>Yaesu</a:t>
            </a:r>
            <a:r>
              <a:rPr lang="en-US" dirty="0" smtClean="0"/>
              <a:t> FT-991 160m-70cm touchscreen transceiver with band scope.</a:t>
            </a:r>
          </a:p>
          <a:p>
            <a:r>
              <a:rPr lang="en-US" dirty="0" smtClean="0"/>
              <a:t>Windows Laptop.</a:t>
            </a:r>
          </a:p>
          <a:p>
            <a:r>
              <a:rPr lang="en-US" dirty="0"/>
              <a:t>Transceiver integrated with N1MM software for automatic frequency/mode data in log.</a:t>
            </a:r>
          </a:p>
          <a:p>
            <a:endParaRPr lang="en-US" dirty="0" smtClean="0"/>
          </a:p>
          <a:p>
            <a:endParaRPr lang="en-US" dirty="0"/>
          </a:p>
        </p:txBody>
      </p:sp>
      <p:pic>
        <p:nvPicPr>
          <p:cNvPr id="3074" name="Picture 2" descr="http://www.universal-radio.com/catalog/hamhf/3991lr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4213" y="2042734"/>
            <a:ext cx="5943600" cy="259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028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air</a:t>
            </a:r>
            <a:endParaRPr lang="en-US" dirty="0"/>
          </a:p>
        </p:txBody>
      </p:sp>
      <p:sp>
        <p:nvSpPr>
          <p:cNvPr id="3" name="Text Placeholder 2"/>
          <p:cNvSpPr>
            <a:spLocks noGrp="1"/>
          </p:cNvSpPr>
          <p:nvPr>
            <p:ph type="body" idx="1"/>
          </p:nvPr>
        </p:nvSpPr>
        <p:spPr/>
        <p:txBody>
          <a:bodyPr/>
          <a:lstStyle/>
          <a:p>
            <a:r>
              <a:rPr lang="en-US" dirty="0" smtClean="0"/>
              <a:t>What should I say and hear?</a:t>
            </a:r>
            <a:endParaRPr lang="en-US" dirty="0"/>
          </a:p>
        </p:txBody>
      </p:sp>
    </p:spTree>
    <p:extLst>
      <p:ext uri="{BB962C8B-B14F-4D97-AF65-F5344CB8AC3E}">
        <p14:creationId xmlns:p14="http://schemas.microsoft.com/office/powerpoint/2010/main" val="4211784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field day exchange</a:t>
            </a:r>
            <a:endParaRPr lang="en-US" dirty="0"/>
          </a:p>
        </p:txBody>
      </p:sp>
      <p:sp>
        <p:nvSpPr>
          <p:cNvPr id="3" name="Content Placeholder 2"/>
          <p:cNvSpPr>
            <a:spLocks noGrp="1"/>
          </p:cNvSpPr>
          <p:nvPr>
            <p:ph sz="half" idx="1"/>
          </p:nvPr>
        </p:nvSpPr>
        <p:spPr/>
        <p:txBody>
          <a:bodyPr anchor="t"/>
          <a:lstStyle/>
          <a:p>
            <a:r>
              <a:rPr lang="en-US" dirty="0" smtClean="0"/>
              <a:t>CQ Field Day, CQ Field Day, this is Whiskey 1 Sierra, W1S, calling CQ Field Day and </a:t>
            </a:r>
            <a:r>
              <a:rPr lang="en-US" dirty="0"/>
              <a:t>s</a:t>
            </a:r>
            <a:r>
              <a:rPr lang="en-US" dirty="0" smtClean="0"/>
              <a:t>tanding by.</a:t>
            </a:r>
          </a:p>
          <a:p>
            <a:r>
              <a:rPr lang="en-US" dirty="0" smtClean="0"/>
              <a:t>KC9SWV, please copy 2 Alpha, India November.</a:t>
            </a:r>
          </a:p>
          <a:p>
            <a:endParaRPr lang="en-US" dirty="0"/>
          </a:p>
          <a:p>
            <a:r>
              <a:rPr lang="en-US" dirty="0" smtClean="0"/>
              <a:t>1 Delta India November, QSL. Thanks and good luck. QRZ?</a:t>
            </a:r>
            <a:endParaRPr lang="en-US" dirty="0"/>
          </a:p>
        </p:txBody>
      </p:sp>
      <p:sp>
        <p:nvSpPr>
          <p:cNvPr id="4" name="Content Placeholder 3"/>
          <p:cNvSpPr>
            <a:spLocks noGrp="1"/>
          </p:cNvSpPr>
          <p:nvPr>
            <p:ph sz="half" idx="2"/>
          </p:nvPr>
        </p:nvSpPr>
        <p:spPr/>
        <p:txBody>
          <a:bodyPr anchor="t"/>
          <a:lstStyle/>
          <a:p>
            <a:endParaRPr lang="en-US" dirty="0" smtClean="0"/>
          </a:p>
          <a:p>
            <a:r>
              <a:rPr lang="en-US" dirty="0" smtClean="0"/>
              <a:t>Kilo Charlie </a:t>
            </a:r>
            <a:r>
              <a:rPr lang="en-US" dirty="0" err="1" smtClean="0"/>
              <a:t>Niner</a:t>
            </a:r>
            <a:r>
              <a:rPr lang="en-US" dirty="0"/>
              <a:t> </a:t>
            </a:r>
            <a:r>
              <a:rPr lang="en-US" dirty="0" smtClean="0"/>
              <a:t>Sierra Whiskey Victor.</a:t>
            </a:r>
          </a:p>
          <a:p>
            <a:endParaRPr lang="en-US" dirty="0"/>
          </a:p>
          <a:p>
            <a:r>
              <a:rPr lang="en-US" dirty="0" smtClean="0"/>
              <a:t>2 Alpha India November, QSL. Please copy 1 Delta India November.</a:t>
            </a:r>
            <a:endParaRPr lang="en-US" dirty="0"/>
          </a:p>
        </p:txBody>
      </p:sp>
      <p:sp>
        <p:nvSpPr>
          <p:cNvPr id="5" name="Title 1"/>
          <p:cNvSpPr txBox="1">
            <a:spLocks/>
          </p:cNvSpPr>
          <p:nvPr/>
        </p:nvSpPr>
        <p:spPr>
          <a:xfrm>
            <a:off x="701145" y="352722"/>
            <a:ext cx="2663847" cy="479891"/>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t>Station Calling CQ</a:t>
            </a:r>
            <a:endParaRPr lang="en-US" sz="1800" dirty="0"/>
          </a:p>
        </p:txBody>
      </p:sp>
      <p:sp>
        <p:nvSpPr>
          <p:cNvPr id="6" name="Title 1"/>
          <p:cNvSpPr txBox="1">
            <a:spLocks/>
          </p:cNvSpPr>
          <p:nvPr/>
        </p:nvSpPr>
        <p:spPr>
          <a:xfrm>
            <a:off x="5808133" y="352722"/>
            <a:ext cx="4518491" cy="479891"/>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t>Station searching &amp; pouncing</a:t>
            </a:r>
            <a:endParaRPr lang="en-US" sz="1800" dirty="0"/>
          </a:p>
        </p:txBody>
      </p:sp>
    </p:spTree>
    <p:extLst>
      <p:ext uri="{BB962C8B-B14F-4D97-AF65-F5344CB8AC3E}">
        <p14:creationId xmlns:p14="http://schemas.microsoft.com/office/powerpoint/2010/main" val="3664543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Calling </a:t>
            </a:r>
            <a:r>
              <a:rPr lang="en-US" dirty="0" err="1" smtClean="0"/>
              <a:t>cq</a:t>
            </a:r>
            <a:endParaRPr lang="en-US" dirty="0"/>
          </a:p>
        </p:txBody>
      </p:sp>
      <p:sp>
        <p:nvSpPr>
          <p:cNvPr id="3" name="Content Placeholder 2"/>
          <p:cNvSpPr>
            <a:spLocks noGrp="1"/>
          </p:cNvSpPr>
          <p:nvPr>
            <p:ph idx="1"/>
          </p:nvPr>
        </p:nvSpPr>
        <p:spPr/>
        <p:txBody>
          <a:bodyPr/>
          <a:lstStyle/>
          <a:p>
            <a:r>
              <a:rPr lang="en-US" dirty="0"/>
              <a:t>CQ Field Day, CQ Field Day, this is Whiskey 1 Sierra, W1S, calling CQ Field Day and standing by.</a:t>
            </a:r>
          </a:p>
          <a:p>
            <a:endParaRPr lang="en-US" dirty="0"/>
          </a:p>
        </p:txBody>
      </p:sp>
      <p:sp>
        <p:nvSpPr>
          <p:cNvPr id="4" name="Text Placeholder 3"/>
          <p:cNvSpPr>
            <a:spLocks noGrp="1"/>
          </p:cNvSpPr>
          <p:nvPr>
            <p:ph type="body" sz="half" idx="2"/>
          </p:nvPr>
        </p:nvSpPr>
        <p:spPr>
          <a:xfrm>
            <a:off x="7085012" y="2209799"/>
            <a:ext cx="3657600" cy="3154681"/>
          </a:xfrm>
        </p:spPr>
        <p:txBody>
          <a:bodyPr>
            <a:normAutofit/>
          </a:bodyPr>
          <a:lstStyle/>
          <a:p>
            <a:r>
              <a:rPr lang="en-US" dirty="0" smtClean="0"/>
              <a:t>When calling CQ, it’s a good idea to say “CQ Field Day”.  While Field Day is HUGE and 90% of stations on the air those two days are participating, no one has exclusive use of the bands…make your intentions clear.</a:t>
            </a:r>
          </a:p>
          <a:p>
            <a:r>
              <a:rPr lang="en-US" dirty="0" smtClean="0"/>
              <a:t>Also, it’s a good idea to say your call in both phonetic and standard letters to make sure you’re heard clearly.</a:t>
            </a:r>
            <a:endParaRPr lang="en-US" dirty="0"/>
          </a:p>
        </p:txBody>
      </p:sp>
    </p:spTree>
    <p:extLst>
      <p:ext uri="{BB962C8B-B14F-4D97-AF65-F5344CB8AC3E}">
        <p14:creationId xmlns:p14="http://schemas.microsoft.com/office/powerpoint/2010/main" val="473221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Answering a </a:t>
            </a:r>
            <a:r>
              <a:rPr lang="en-US" dirty="0" err="1" smtClean="0"/>
              <a:t>cq</a:t>
            </a:r>
            <a:endParaRPr lang="en-US" dirty="0"/>
          </a:p>
        </p:txBody>
      </p:sp>
      <p:sp>
        <p:nvSpPr>
          <p:cNvPr id="3" name="Content Placeholder 2"/>
          <p:cNvSpPr>
            <a:spLocks noGrp="1"/>
          </p:cNvSpPr>
          <p:nvPr>
            <p:ph idx="1"/>
          </p:nvPr>
        </p:nvSpPr>
        <p:spPr/>
        <p:txBody>
          <a:bodyPr/>
          <a:lstStyle/>
          <a:p>
            <a:r>
              <a:rPr lang="en-US" dirty="0"/>
              <a:t>Kilo Charlie </a:t>
            </a:r>
            <a:r>
              <a:rPr lang="en-US" dirty="0" err="1"/>
              <a:t>Niner</a:t>
            </a:r>
            <a:r>
              <a:rPr lang="en-US" dirty="0"/>
              <a:t> Sierra Whiskey Victor.</a:t>
            </a:r>
          </a:p>
          <a:p>
            <a:endParaRPr lang="en-US" dirty="0"/>
          </a:p>
        </p:txBody>
      </p:sp>
      <p:sp>
        <p:nvSpPr>
          <p:cNvPr id="4" name="Text Placeholder 3"/>
          <p:cNvSpPr>
            <a:spLocks noGrp="1"/>
          </p:cNvSpPr>
          <p:nvPr>
            <p:ph type="body" sz="half" idx="2"/>
          </p:nvPr>
        </p:nvSpPr>
        <p:spPr>
          <a:xfrm>
            <a:off x="7085012" y="2209799"/>
            <a:ext cx="3657600" cy="3252217"/>
          </a:xfrm>
        </p:spPr>
        <p:txBody>
          <a:bodyPr>
            <a:normAutofit/>
          </a:bodyPr>
          <a:lstStyle/>
          <a:p>
            <a:r>
              <a:rPr lang="en-US" dirty="0" smtClean="0"/>
              <a:t>This is a contest.  It’s fast paced and the bands are jam packed.  You might not get through on the first call.</a:t>
            </a:r>
          </a:p>
          <a:p>
            <a:r>
              <a:rPr lang="en-US" dirty="0" smtClean="0"/>
              <a:t>Just say your </a:t>
            </a:r>
            <a:r>
              <a:rPr lang="en-US" dirty="0" err="1" smtClean="0"/>
              <a:t>callsign</a:t>
            </a:r>
            <a:r>
              <a:rPr lang="en-US" dirty="0" smtClean="0"/>
              <a:t> in phonetics one time and wait to see if you were heard.</a:t>
            </a:r>
          </a:p>
          <a:p>
            <a:r>
              <a:rPr lang="en-US" dirty="0" smtClean="0"/>
              <a:t>If the </a:t>
            </a:r>
            <a:r>
              <a:rPr lang="en-US" dirty="0" err="1" smtClean="0"/>
              <a:t>CQ’ing</a:t>
            </a:r>
            <a:r>
              <a:rPr lang="en-US" dirty="0" smtClean="0"/>
              <a:t> station doesn’t hear anyone clearly enough, they might say “QRZ?” or “Again?” asking everyone to try again.</a:t>
            </a:r>
            <a:endParaRPr lang="en-US" dirty="0"/>
          </a:p>
        </p:txBody>
      </p:sp>
    </p:spTree>
    <p:extLst>
      <p:ext uri="{BB962C8B-B14F-4D97-AF65-F5344CB8AC3E}">
        <p14:creationId xmlns:p14="http://schemas.microsoft.com/office/powerpoint/2010/main" val="2375905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didn’t quite hear </a:t>
            </a:r>
            <a:endParaRPr lang="en-US" dirty="0"/>
          </a:p>
        </p:txBody>
      </p:sp>
      <p:sp>
        <p:nvSpPr>
          <p:cNvPr id="3" name="Content Placeholder 2"/>
          <p:cNvSpPr>
            <a:spLocks noGrp="1"/>
          </p:cNvSpPr>
          <p:nvPr>
            <p:ph idx="1"/>
          </p:nvPr>
        </p:nvSpPr>
        <p:spPr/>
        <p:txBody>
          <a:bodyPr/>
          <a:lstStyle/>
          <a:p>
            <a:r>
              <a:rPr lang="en-US" dirty="0" smtClean="0"/>
              <a:t>Station Ending “Whiskey Victor”</a:t>
            </a:r>
            <a:endParaRPr lang="en-US" dirty="0"/>
          </a:p>
        </p:txBody>
      </p:sp>
      <p:sp>
        <p:nvSpPr>
          <p:cNvPr id="4" name="Text Placeholder 3"/>
          <p:cNvSpPr>
            <a:spLocks noGrp="1"/>
          </p:cNvSpPr>
          <p:nvPr>
            <p:ph type="body" sz="half" idx="2"/>
          </p:nvPr>
        </p:nvSpPr>
        <p:spPr>
          <a:xfrm>
            <a:off x="7085012" y="2209799"/>
            <a:ext cx="3657600" cy="2947417"/>
          </a:xfrm>
        </p:spPr>
        <p:txBody>
          <a:bodyPr>
            <a:normAutofit/>
          </a:bodyPr>
          <a:lstStyle/>
          <a:p>
            <a:r>
              <a:rPr lang="en-US" dirty="0" smtClean="0"/>
              <a:t>A lot of times in a big pile up, you will only hear one or two letters clearly from a station.  </a:t>
            </a:r>
          </a:p>
          <a:p>
            <a:r>
              <a:rPr lang="en-US" dirty="0" smtClean="0"/>
              <a:t>The </a:t>
            </a:r>
            <a:r>
              <a:rPr lang="en-US" dirty="0" err="1" smtClean="0"/>
              <a:t>CQ’ing</a:t>
            </a:r>
            <a:r>
              <a:rPr lang="en-US" dirty="0" smtClean="0"/>
              <a:t> station might ask for you to repeat your call by saying “Station Ending” and the last letter or two of your call.</a:t>
            </a:r>
          </a:p>
          <a:p>
            <a:r>
              <a:rPr lang="en-US" dirty="0" smtClean="0"/>
              <a:t>Just repeat your full call again in phonetics.</a:t>
            </a:r>
            <a:endParaRPr lang="en-US" dirty="0"/>
          </a:p>
        </p:txBody>
      </p:sp>
    </p:spTree>
    <p:extLst>
      <p:ext uri="{BB962C8B-B14F-4D97-AF65-F5344CB8AC3E}">
        <p14:creationId xmlns:p14="http://schemas.microsoft.com/office/powerpoint/2010/main" val="2014712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exchange</a:t>
            </a:r>
            <a:endParaRPr lang="en-US" dirty="0"/>
          </a:p>
        </p:txBody>
      </p:sp>
      <p:sp>
        <p:nvSpPr>
          <p:cNvPr id="3" name="Content Placeholder 2"/>
          <p:cNvSpPr>
            <a:spLocks noGrp="1"/>
          </p:cNvSpPr>
          <p:nvPr>
            <p:ph idx="1"/>
          </p:nvPr>
        </p:nvSpPr>
        <p:spPr/>
        <p:txBody>
          <a:bodyPr/>
          <a:lstStyle/>
          <a:p>
            <a:r>
              <a:rPr lang="en-US" dirty="0"/>
              <a:t>KC9SWV, please copy 2 Alpha, India November.</a:t>
            </a:r>
          </a:p>
          <a:p>
            <a:endParaRPr lang="en-US" dirty="0"/>
          </a:p>
        </p:txBody>
      </p:sp>
      <p:sp>
        <p:nvSpPr>
          <p:cNvPr id="4" name="Text Placeholder 3"/>
          <p:cNvSpPr>
            <a:spLocks noGrp="1"/>
          </p:cNvSpPr>
          <p:nvPr>
            <p:ph type="body" sz="half" idx="2"/>
          </p:nvPr>
        </p:nvSpPr>
        <p:spPr/>
        <p:txBody>
          <a:bodyPr/>
          <a:lstStyle/>
          <a:p>
            <a:r>
              <a:rPr lang="en-US" dirty="0" smtClean="0"/>
              <a:t>If the station hears you, they will repeat your call telling you that they’re talking to you.</a:t>
            </a:r>
          </a:p>
          <a:p>
            <a:r>
              <a:rPr lang="en-US" dirty="0" smtClean="0"/>
              <a:t>The should give you their station class and ARRL section.  These both have to go in the log.</a:t>
            </a:r>
            <a:endParaRPr lang="en-US" dirty="0"/>
          </a:p>
        </p:txBody>
      </p:sp>
      <p:sp>
        <p:nvSpPr>
          <p:cNvPr id="5" name="Rounded Rectangle 4"/>
          <p:cNvSpPr/>
          <p:nvPr/>
        </p:nvSpPr>
        <p:spPr>
          <a:xfrm>
            <a:off x="3816096" y="2791968"/>
            <a:ext cx="1097280" cy="353568"/>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entagon 5"/>
          <p:cNvSpPr/>
          <p:nvPr/>
        </p:nvSpPr>
        <p:spPr>
          <a:xfrm>
            <a:off x="4941416" y="2791968"/>
            <a:ext cx="858317" cy="353568"/>
          </a:xfrm>
          <a:prstGeom prst="homePlat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entagon 6"/>
          <p:cNvSpPr/>
          <p:nvPr/>
        </p:nvSpPr>
        <p:spPr>
          <a:xfrm flipH="1">
            <a:off x="912321" y="3145536"/>
            <a:ext cx="1550461" cy="286680"/>
          </a:xfrm>
          <a:prstGeom prst="homePlat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a:endCxn id="5" idx="0"/>
          </p:cNvCxnSpPr>
          <p:nvPr/>
        </p:nvCxnSpPr>
        <p:spPr>
          <a:xfrm>
            <a:off x="3938016" y="2057400"/>
            <a:ext cx="426720" cy="734568"/>
          </a:xfrm>
          <a:prstGeom prst="straightConnector1">
            <a:avLst/>
          </a:prstGeom>
          <a:ln>
            <a:solidFill>
              <a:schemeClr val="accent2">
                <a:alpha val="6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2"/>
          </p:cNvCxnSpPr>
          <p:nvPr/>
        </p:nvCxnSpPr>
        <p:spPr>
          <a:xfrm flipH="1" flipV="1">
            <a:off x="1759221" y="3432216"/>
            <a:ext cx="1630366" cy="1265908"/>
          </a:xfrm>
          <a:prstGeom prst="straightConnector1">
            <a:avLst/>
          </a:prstGeom>
          <a:ln>
            <a:solidFill>
              <a:schemeClr val="accent6">
                <a:alpha val="6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6" idx="2"/>
          </p:cNvCxnSpPr>
          <p:nvPr/>
        </p:nvCxnSpPr>
        <p:spPr>
          <a:xfrm flipV="1">
            <a:off x="3417626" y="3145536"/>
            <a:ext cx="1864557" cy="1552588"/>
          </a:xfrm>
          <a:prstGeom prst="straightConnector1">
            <a:avLst/>
          </a:prstGeom>
          <a:ln>
            <a:solidFill>
              <a:schemeClr val="accent6">
                <a:alpha val="6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a:xfrm>
            <a:off x="2741912" y="1608083"/>
            <a:ext cx="2397647" cy="449317"/>
          </a:xfrm>
          <a:prstGeom prst="rect">
            <a:avLst/>
          </a:prstGeom>
          <a:effectLst/>
        </p:spPr>
        <p:txBody>
          <a:bodyPr vert="horz" lIns="91440" tIns="45720" rIns="91440" bIns="45720" rtlCol="0" anchor="b">
            <a:normAutofit lnSpcReduction="10000"/>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Station class</a:t>
            </a:r>
            <a:endParaRPr lang="en-US" dirty="0"/>
          </a:p>
        </p:txBody>
      </p:sp>
      <p:sp>
        <p:nvSpPr>
          <p:cNvPr id="22" name="Title 1"/>
          <p:cNvSpPr txBox="1">
            <a:spLocks/>
          </p:cNvSpPr>
          <p:nvPr/>
        </p:nvSpPr>
        <p:spPr>
          <a:xfrm>
            <a:off x="2280441" y="4735499"/>
            <a:ext cx="2274370" cy="449317"/>
          </a:xfrm>
          <a:prstGeom prst="rect">
            <a:avLst/>
          </a:prstGeom>
          <a:effectLst/>
        </p:spPr>
        <p:txBody>
          <a:bodyPr vert="horz" lIns="91440" tIns="45720" rIns="91440" bIns="45720" rtlCol="0" anchor="b">
            <a:normAutofit lnSpcReduction="10000"/>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smtClean="0"/>
              <a:t>Arrl</a:t>
            </a:r>
            <a:r>
              <a:rPr lang="en-US" dirty="0" smtClean="0"/>
              <a:t> section</a:t>
            </a:r>
            <a:endParaRPr lang="en-US" dirty="0"/>
          </a:p>
        </p:txBody>
      </p:sp>
    </p:spTree>
    <p:extLst>
      <p:ext uri="{BB962C8B-B14F-4D97-AF65-F5344CB8AC3E}">
        <p14:creationId xmlns:p14="http://schemas.microsoft.com/office/powerpoint/2010/main" val="2669651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reply</a:t>
            </a:r>
            <a:endParaRPr lang="en-US" dirty="0"/>
          </a:p>
        </p:txBody>
      </p:sp>
      <p:sp>
        <p:nvSpPr>
          <p:cNvPr id="3" name="Content Placeholder 2"/>
          <p:cNvSpPr>
            <a:spLocks noGrp="1"/>
          </p:cNvSpPr>
          <p:nvPr>
            <p:ph idx="1"/>
          </p:nvPr>
        </p:nvSpPr>
        <p:spPr/>
        <p:txBody>
          <a:bodyPr/>
          <a:lstStyle/>
          <a:p>
            <a:r>
              <a:rPr lang="en-US" dirty="0"/>
              <a:t>2 Alpha India November, QSL. Please copy 1 Delta India November.</a:t>
            </a:r>
          </a:p>
          <a:p>
            <a:endParaRPr lang="en-US" dirty="0"/>
          </a:p>
        </p:txBody>
      </p:sp>
      <p:sp>
        <p:nvSpPr>
          <p:cNvPr id="4" name="Text Placeholder 3"/>
          <p:cNvSpPr>
            <a:spLocks noGrp="1"/>
          </p:cNvSpPr>
          <p:nvPr>
            <p:ph type="body" sz="half" idx="2"/>
          </p:nvPr>
        </p:nvSpPr>
        <p:spPr>
          <a:xfrm>
            <a:off x="7085012" y="2209799"/>
            <a:ext cx="3657600" cy="2813305"/>
          </a:xfrm>
        </p:spPr>
        <p:txBody>
          <a:bodyPr>
            <a:normAutofit/>
          </a:bodyPr>
          <a:lstStyle/>
          <a:p>
            <a:r>
              <a:rPr lang="en-US" dirty="0" smtClean="0"/>
              <a:t>It’s a good idea to repeat back to them what they gave you for Station Class and ARRL Section.  If you’re certain you heard correctly, you can skip this and just say “QSL”.</a:t>
            </a:r>
          </a:p>
          <a:p>
            <a:r>
              <a:rPr lang="en-US" dirty="0" smtClean="0"/>
              <a:t>Now, give them our Class and Section.</a:t>
            </a:r>
            <a:endParaRPr lang="en-US" dirty="0"/>
          </a:p>
        </p:txBody>
      </p:sp>
      <p:sp>
        <p:nvSpPr>
          <p:cNvPr id="5" name="Rounded Rectangle 4"/>
          <p:cNvSpPr/>
          <p:nvPr/>
        </p:nvSpPr>
        <p:spPr>
          <a:xfrm>
            <a:off x="961697" y="2845019"/>
            <a:ext cx="3231931" cy="292319"/>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961697" y="3137338"/>
            <a:ext cx="1040524" cy="29954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002221" y="3137338"/>
            <a:ext cx="2191407" cy="299545"/>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a:endCxn id="5" idx="0"/>
          </p:cNvCxnSpPr>
          <p:nvPr/>
        </p:nvCxnSpPr>
        <p:spPr>
          <a:xfrm flipH="1">
            <a:off x="2577663" y="2057400"/>
            <a:ext cx="413187" cy="787619"/>
          </a:xfrm>
          <a:prstGeom prst="straightConnector1">
            <a:avLst/>
          </a:prstGeom>
          <a:ln>
            <a:solidFill>
              <a:srgbClr val="92D050">
                <a:alpha val="60000"/>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6" idx="2"/>
          </p:cNvCxnSpPr>
          <p:nvPr/>
        </p:nvCxnSpPr>
        <p:spPr>
          <a:xfrm flipV="1">
            <a:off x="1297644" y="3436883"/>
            <a:ext cx="184315" cy="1529200"/>
          </a:xfrm>
          <a:prstGeom prst="straightConnector1">
            <a:avLst/>
          </a:prstGeom>
          <a:ln>
            <a:solidFill>
              <a:schemeClr val="accent2">
                <a:alpha val="6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7" idx="2"/>
          </p:cNvCxnSpPr>
          <p:nvPr/>
        </p:nvCxnSpPr>
        <p:spPr>
          <a:xfrm flipH="1" flipV="1">
            <a:off x="3097925" y="3436883"/>
            <a:ext cx="350125" cy="925567"/>
          </a:xfrm>
          <a:prstGeom prst="straightConnector1">
            <a:avLst/>
          </a:prstGeom>
          <a:ln>
            <a:solidFill>
              <a:schemeClr val="accent6">
                <a:alpha val="6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a:xfrm>
            <a:off x="1388679" y="1587391"/>
            <a:ext cx="4038600" cy="470009"/>
          </a:xfrm>
          <a:prstGeom prst="rect">
            <a:avLst/>
          </a:prstGeom>
          <a:effectLst/>
        </p:spPr>
        <p:txBody>
          <a:bodyPr vert="horz" lIns="91440" tIns="45720" rIns="91440" bIns="45720" rtlCol="0" anchor="b">
            <a:normAutofit fontScale="92500"/>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Repeat for confirmation</a:t>
            </a:r>
            <a:endParaRPr lang="en-US" dirty="0"/>
          </a:p>
        </p:txBody>
      </p:sp>
      <p:sp>
        <p:nvSpPr>
          <p:cNvPr id="17" name="Title 1"/>
          <p:cNvSpPr txBox="1">
            <a:spLocks/>
          </p:cNvSpPr>
          <p:nvPr/>
        </p:nvSpPr>
        <p:spPr>
          <a:xfrm>
            <a:off x="2336253" y="4362450"/>
            <a:ext cx="3252951" cy="470009"/>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our </a:t>
            </a:r>
            <a:r>
              <a:rPr lang="en-US" dirty="0" err="1" smtClean="0"/>
              <a:t>arrl</a:t>
            </a:r>
            <a:r>
              <a:rPr lang="en-US" dirty="0" smtClean="0"/>
              <a:t> section</a:t>
            </a:r>
            <a:endParaRPr lang="en-US" dirty="0"/>
          </a:p>
        </p:txBody>
      </p:sp>
      <p:sp>
        <p:nvSpPr>
          <p:cNvPr id="18" name="Title 1"/>
          <p:cNvSpPr txBox="1">
            <a:spLocks/>
          </p:cNvSpPr>
          <p:nvPr/>
        </p:nvSpPr>
        <p:spPr>
          <a:xfrm>
            <a:off x="684212" y="4966083"/>
            <a:ext cx="3509416" cy="470009"/>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our station class</a:t>
            </a:r>
            <a:endParaRPr lang="en-US" dirty="0"/>
          </a:p>
        </p:txBody>
      </p:sp>
    </p:spTree>
    <p:extLst>
      <p:ext uri="{BB962C8B-B14F-4D97-AF65-F5344CB8AC3E}">
        <p14:creationId xmlns:p14="http://schemas.microsoft.com/office/powerpoint/2010/main" val="1963011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0012" y="685800"/>
            <a:ext cx="3657600" cy="1371600"/>
          </a:xfrm>
        </p:spPr>
        <p:txBody>
          <a:bodyPr/>
          <a:lstStyle/>
          <a:p>
            <a:r>
              <a:rPr lang="en-US" dirty="0" smtClean="0"/>
              <a:t>Confirmation</a:t>
            </a:r>
            <a:endParaRPr lang="en-US" dirty="0"/>
          </a:p>
        </p:txBody>
      </p:sp>
      <p:sp>
        <p:nvSpPr>
          <p:cNvPr id="3" name="Content Placeholder 2"/>
          <p:cNvSpPr>
            <a:spLocks noGrp="1"/>
          </p:cNvSpPr>
          <p:nvPr>
            <p:ph idx="1"/>
          </p:nvPr>
        </p:nvSpPr>
        <p:spPr/>
        <p:txBody>
          <a:bodyPr/>
          <a:lstStyle/>
          <a:p>
            <a:r>
              <a:rPr lang="en-US" dirty="0"/>
              <a:t>1 Delta India November, QSL. Thanks and good luck. </a:t>
            </a:r>
            <a:r>
              <a:rPr lang="en-US" dirty="0" smtClean="0"/>
              <a:t>Whiskey 1 Sierra, QRZ</a:t>
            </a:r>
            <a:r>
              <a:rPr lang="en-US" dirty="0"/>
              <a:t>?</a:t>
            </a:r>
          </a:p>
          <a:p>
            <a:endParaRPr lang="en-US" dirty="0"/>
          </a:p>
        </p:txBody>
      </p:sp>
      <p:sp>
        <p:nvSpPr>
          <p:cNvPr id="4" name="Text Placeholder 3"/>
          <p:cNvSpPr>
            <a:spLocks noGrp="1"/>
          </p:cNvSpPr>
          <p:nvPr>
            <p:ph type="body" sz="half" idx="2"/>
          </p:nvPr>
        </p:nvSpPr>
        <p:spPr>
          <a:xfrm>
            <a:off x="6450012" y="2209799"/>
            <a:ext cx="3657600" cy="4056889"/>
          </a:xfrm>
        </p:spPr>
        <p:txBody>
          <a:bodyPr>
            <a:normAutofit/>
          </a:bodyPr>
          <a:lstStyle/>
          <a:p>
            <a:r>
              <a:rPr lang="en-US" dirty="0" smtClean="0"/>
              <a:t>The </a:t>
            </a:r>
            <a:r>
              <a:rPr lang="en-US" dirty="0" err="1" smtClean="0"/>
              <a:t>CQ’ing</a:t>
            </a:r>
            <a:r>
              <a:rPr lang="en-US" dirty="0" smtClean="0"/>
              <a:t> station may or may not repeat back what you said.  If they have any question, repeat again so they can hear clearly.  The bands are packed and conversations overlap often.  You may want to say it twice.</a:t>
            </a:r>
          </a:p>
          <a:p>
            <a:r>
              <a:rPr lang="en-US" dirty="0" smtClean="0"/>
              <a:t>If they end their turn with “QRZ?”, “Field Day”, “CQ”, </a:t>
            </a:r>
            <a:r>
              <a:rPr lang="en-US" dirty="0" err="1" smtClean="0"/>
              <a:t>etc</a:t>
            </a:r>
            <a:r>
              <a:rPr lang="en-US" dirty="0" smtClean="0"/>
              <a:t> that means they are done and wanting another station to call.  </a:t>
            </a:r>
          </a:p>
          <a:p>
            <a:r>
              <a:rPr lang="en-US" dirty="0" smtClean="0"/>
              <a:t>Rarely will a </a:t>
            </a:r>
            <a:r>
              <a:rPr lang="en-US" dirty="0" err="1" smtClean="0"/>
              <a:t>CQ’ing</a:t>
            </a:r>
            <a:r>
              <a:rPr lang="en-US" dirty="0" smtClean="0"/>
              <a:t> station expect or desire to hear  you say “73” afterwards.</a:t>
            </a:r>
            <a:endParaRPr lang="en-US" dirty="0"/>
          </a:p>
        </p:txBody>
      </p:sp>
      <p:sp>
        <p:nvSpPr>
          <p:cNvPr id="5" name="Rounded Rectangle 4"/>
          <p:cNvSpPr/>
          <p:nvPr/>
        </p:nvSpPr>
        <p:spPr>
          <a:xfrm>
            <a:off x="961697" y="2845019"/>
            <a:ext cx="3137337" cy="276553"/>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endCxn id="5" idx="0"/>
          </p:cNvCxnSpPr>
          <p:nvPr/>
        </p:nvCxnSpPr>
        <p:spPr>
          <a:xfrm flipH="1">
            <a:off x="2530366" y="2057400"/>
            <a:ext cx="460485" cy="787619"/>
          </a:xfrm>
          <a:prstGeom prst="straightConnector1">
            <a:avLst/>
          </a:prstGeom>
          <a:ln>
            <a:solidFill>
              <a:srgbClr val="92D050">
                <a:alpha val="60000"/>
              </a:srgbClr>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1388679" y="1587391"/>
            <a:ext cx="3920396" cy="444659"/>
          </a:xfrm>
          <a:prstGeom prst="rect">
            <a:avLst/>
          </a:prstGeom>
          <a:effectLst/>
        </p:spPr>
        <p:txBody>
          <a:bodyPr vert="horz" lIns="91440" tIns="45720" rIns="91440" bIns="45720" rtlCol="0" anchor="b">
            <a:normAutofit fontScale="85000" lnSpcReduction="10000"/>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Repeat for confirmation</a:t>
            </a:r>
            <a:endParaRPr lang="en-US" dirty="0"/>
          </a:p>
        </p:txBody>
      </p:sp>
    </p:spTree>
    <p:extLst>
      <p:ext uri="{BB962C8B-B14F-4D97-AF65-F5344CB8AC3E}">
        <p14:creationId xmlns:p14="http://schemas.microsoft.com/office/powerpoint/2010/main" val="164191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exchange notes</a:t>
            </a:r>
            <a:endParaRPr lang="en-US" dirty="0"/>
          </a:p>
        </p:txBody>
      </p:sp>
      <p:sp>
        <p:nvSpPr>
          <p:cNvPr id="3" name="Content Placeholder 2"/>
          <p:cNvSpPr>
            <a:spLocks noGrp="1"/>
          </p:cNvSpPr>
          <p:nvPr>
            <p:ph sz="half" idx="1"/>
          </p:nvPr>
        </p:nvSpPr>
        <p:spPr/>
        <p:txBody>
          <a:bodyPr/>
          <a:lstStyle/>
          <a:p>
            <a:r>
              <a:rPr lang="en-US" dirty="0" smtClean="0"/>
              <a:t>Anyone operating from home is a 1D station unless they are operating from emergency power, in which case they are a 1E.</a:t>
            </a:r>
          </a:p>
          <a:p>
            <a:r>
              <a:rPr lang="en-US" dirty="0" smtClean="0"/>
              <a:t>If they don’t know, they’re probably 1D.</a:t>
            </a:r>
          </a:p>
          <a:p>
            <a:r>
              <a:rPr lang="en-US" dirty="0" smtClean="0"/>
              <a:t>Any station not in the US or Canada is logged as 1D for class and “DX” for their section.</a:t>
            </a:r>
            <a:endParaRPr lang="en-US" dirty="0"/>
          </a:p>
        </p:txBody>
      </p:sp>
      <p:sp>
        <p:nvSpPr>
          <p:cNvPr id="4" name="Content Placeholder 3"/>
          <p:cNvSpPr>
            <a:spLocks noGrp="1"/>
          </p:cNvSpPr>
          <p:nvPr>
            <p:ph sz="half" idx="2"/>
          </p:nvPr>
        </p:nvSpPr>
        <p:spPr/>
        <p:txBody>
          <a:bodyPr/>
          <a:lstStyle/>
          <a:p>
            <a:endParaRPr lang="en-US" dirty="0"/>
          </a:p>
        </p:txBody>
      </p:sp>
    </p:spTree>
    <p:extLst>
      <p:ext uri="{BB962C8B-B14F-4D97-AF65-F5344CB8AC3E}">
        <p14:creationId xmlns:p14="http://schemas.microsoft.com/office/powerpoint/2010/main" val="871771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 classes</a:t>
            </a:r>
            <a:endParaRPr lang="en-US" dirty="0"/>
          </a:p>
        </p:txBody>
      </p:sp>
      <p:sp>
        <p:nvSpPr>
          <p:cNvPr id="3" name="Content Placeholder 2"/>
          <p:cNvSpPr>
            <a:spLocks noGrp="1"/>
          </p:cNvSpPr>
          <p:nvPr>
            <p:ph idx="1"/>
          </p:nvPr>
        </p:nvSpPr>
        <p:spPr/>
        <p:txBody>
          <a:bodyPr/>
          <a:lstStyle/>
          <a:p>
            <a:r>
              <a:rPr lang="en-US" dirty="0" smtClean="0"/>
              <a:t>Class A – Club/Non-Club Portable</a:t>
            </a:r>
          </a:p>
          <a:p>
            <a:r>
              <a:rPr lang="en-US" dirty="0" smtClean="0"/>
              <a:t>Class AB – Club/Non-Club Portable Battery</a:t>
            </a:r>
          </a:p>
          <a:p>
            <a:r>
              <a:rPr lang="en-US" dirty="0" smtClean="0"/>
              <a:t>Class B – One or Two Person Portable</a:t>
            </a:r>
          </a:p>
          <a:p>
            <a:r>
              <a:rPr lang="en-US" dirty="0" smtClean="0"/>
              <a:t>Class BB – One or Two Person Portable </a:t>
            </a:r>
            <a:r>
              <a:rPr lang="en-US" dirty="0" err="1" smtClean="0"/>
              <a:t>Batt</a:t>
            </a:r>
            <a:r>
              <a:rPr lang="en-US" dirty="0" smtClean="0"/>
              <a:t>.</a:t>
            </a:r>
          </a:p>
          <a:p>
            <a:r>
              <a:rPr lang="en-US" dirty="0" smtClean="0"/>
              <a:t>Class C – Mobile</a:t>
            </a:r>
          </a:p>
          <a:p>
            <a:r>
              <a:rPr lang="en-US" dirty="0" smtClean="0"/>
              <a:t>Class D – Home Stations</a:t>
            </a:r>
          </a:p>
          <a:p>
            <a:r>
              <a:rPr lang="en-US" dirty="0" smtClean="0"/>
              <a:t>Class E – Home Stations (Emergency Power)</a:t>
            </a:r>
          </a:p>
          <a:p>
            <a:r>
              <a:rPr lang="en-US" dirty="0" smtClean="0"/>
              <a:t>Class F – Emergency Ops. Centers</a:t>
            </a:r>
            <a:endParaRPr lang="en-US" dirty="0"/>
          </a:p>
        </p:txBody>
      </p:sp>
      <p:sp>
        <p:nvSpPr>
          <p:cNvPr id="4" name="Text Placeholder 3"/>
          <p:cNvSpPr>
            <a:spLocks noGrp="1"/>
          </p:cNvSpPr>
          <p:nvPr>
            <p:ph type="body" sz="half" idx="2"/>
          </p:nvPr>
        </p:nvSpPr>
        <p:spPr/>
        <p:txBody>
          <a:bodyPr/>
          <a:lstStyle/>
          <a:p>
            <a:r>
              <a:rPr lang="en-US" dirty="0" smtClean="0"/>
              <a:t>The following station classes are valid for logging.</a:t>
            </a:r>
          </a:p>
          <a:p>
            <a:r>
              <a:rPr lang="en-US" dirty="0" smtClean="0"/>
              <a:t>Most of the stations logged in 2015 were Class A.</a:t>
            </a:r>
          </a:p>
          <a:p>
            <a:r>
              <a:rPr lang="en-US" dirty="0" smtClean="0"/>
              <a:t>Second most popular was Class D.</a:t>
            </a:r>
          </a:p>
        </p:txBody>
      </p:sp>
    </p:spTree>
    <p:extLst>
      <p:ext uri="{BB962C8B-B14F-4D97-AF65-F5344CB8AC3E}">
        <p14:creationId xmlns:p14="http://schemas.microsoft.com/office/powerpoint/2010/main" val="1234557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software</a:t>
            </a:r>
            <a:endParaRPr lang="en-US" dirty="0"/>
          </a:p>
        </p:txBody>
      </p:sp>
      <p:sp>
        <p:nvSpPr>
          <p:cNvPr id="3" name="Text Placeholder 2"/>
          <p:cNvSpPr>
            <a:spLocks noGrp="1"/>
          </p:cNvSpPr>
          <p:nvPr>
            <p:ph type="body" idx="1"/>
          </p:nvPr>
        </p:nvSpPr>
        <p:spPr/>
        <p:txBody>
          <a:bodyPr/>
          <a:lstStyle/>
          <a:p>
            <a:r>
              <a:rPr lang="en-US" dirty="0" smtClean="0"/>
              <a:t>N1What?</a:t>
            </a:r>
            <a:endParaRPr lang="en-US" dirty="0"/>
          </a:p>
        </p:txBody>
      </p:sp>
    </p:spTree>
    <p:extLst>
      <p:ext uri="{BB962C8B-B14F-4D97-AF65-F5344CB8AC3E}">
        <p14:creationId xmlns:p14="http://schemas.microsoft.com/office/powerpoint/2010/main" val="1889145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N1mm logging</a:t>
            </a:r>
            <a:endParaRPr lang="en-US" dirty="0"/>
          </a:p>
        </p:txBody>
      </p:sp>
      <p:sp>
        <p:nvSpPr>
          <p:cNvPr id="4" name="Text Placeholder 3"/>
          <p:cNvSpPr>
            <a:spLocks noGrp="1"/>
          </p:cNvSpPr>
          <p:nvPr>
            <p:ph type="body" sz="half" idx="2"/>
          </p:nvPr>
        </p:nvSpPr>
        <p:spPr>
          <a:xfrm>
            <a:off x="7085012" y="2209799"/>
            <a:ext cx="3657600" cy="3044953"/>
          </a:xfrm>
        </p:spPr>
        <p:txBody>
          <a:bodyPr>
            <a:normAutofit/>
          </a:bodyPr>
          <a:lstStyle/>
          <a:p>
            <a:r>
              <a:rPr lang="en-US" dirty="0" smtClean="0"/>
              <a:t>Because it is the best software for logging during a contest, TARA uses N1MM Logger for Field Day.</a:t>
            </a:r>
          </a:p>
          <a:p>
            <a:r>
              <a:rPr lang="en-US" dirty="0" smtClean="0"/>
              <a:t>It allows rapid logging of pertinent contest information, automatic synchronization among stations, and automatic scoring and report generation.</a:t>
            </a:r>
            <a:endParaRPr lang="en-US" dirty="0"/>
          </a:p>
        </p:txBody>
      </p:sp>
      <p:pic>
        <p:nvPicPr>
          <p:cNvPr id="6146" name="Picture 2" descr="https://va3paw.files.wordpress.com/2014/08/n1mmplus.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4213" y="1690132"/>
            <a:ext cx="5943600" cy="3299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929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worry!</a:t>
            </a:r>
            <a:endParaRPr lang="en-US" dirty="0"/>
          </a:p>
        </p:txBody>
      </p:sp>
      <p:sp>
        <p:nvSpPr>
          <p:cNvPr id="4" name="Text Placeholder 3"/>
          <p:cNvSpPr>
            <a:spLocks noGrp="1"/>
          </p:cNvSpPr>
          <p:nvPr>
            <p:ph type="body" sz="half" idx="2"/>
          </p:nvPr>
        </p:nvSpPr>
        <p:spPr/>
        <p:txBody>
          <a:bodyPr/>
          <a:lstStyle/>
          <a:p>
            <a:r>
              <a:rPr lang="en-US" dirty="0" smtClean="0"/>
              <a:t>It looks complicated, but it’s not so bad if you break down what’s happening with all those windows.</a:t>
            </a:r>
          </a:p>
          <a:p>
            <a:r>
              <a:rPr lang="en-US" dirty="0" smtClean="0"/>
              <a:t>They each have a purpose and you don’t have to use any of them except one to actually use the software.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7772" y="1934966"/>
            <a:ext cx="4696481" cy="2810267"/>
          </a:xfrm>
        </p:spPr>
      </p:pic>
    </p:spTree>
    <p:extLst>
      <p:ext uri="{BB962C8B-B14F-4D97-AF65-F5344CB8AC3E}">
        <p14:creationId xmlns:p14="http://schemas.microsoft.com/office/powerpoint/2010/main" val="850130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Entry window</a:t>
            </a:r>
            <a:endParaRPr lang="en-US" dirty="0"/>
          </a:p>
        </p:txBody>
      </p:sp>
      <p:sp>
        <p:nvSpPr>
          <p:cNvPr id="4" name="Text Placeholder 3"/>
          <p:cNvSpPr>
            <a:spLocks noGrp="1"/>
          </p:cNvSpPr>
          <p:nvPr>
            <p:ph type="body" sz="half" idx="2"/>
          </p:nvPr>
        </p:nvSpPr>
        <p:spPr>
          <a:xfrm>
            <a:off x="7085012" y="2209799"/>
            <a:ext cx="3657600" cy="3154681"/>
          </a:xfrm>
        </p:spPr>
        <p:txBody>
          <a:bodyPr>
            <a:normAutofit/>
          </a:bodyPr>
          <a:lstStyle/>
          <a:p>
            <a:r>
              <a:rPr lang="en-US" dirty="0" smtClean="0"/>
              <a:t>This is the bread and butter of the whole operation (after the initial setup is complete).</a:t>
            </a:r>
          </a:p>
          <a:p>
            <a:r>
              <a:rPr lang="en-US" dirty="0" smtClean="0"/>
              <a:t>You simply enter the </a:t>
            </a:r>
            <a:r>
              <a:rPr lang="en-US" dirty="0" err="1" smtClean="0"/>
              <a:t>Callsign</a:t>
            </a:r>
            <a:r>
              <a:rPr lang="en-US" dirty="0" smtClean="0"/>
              <a:t>, Class, and Section of the station you contacted, then click “Log”.</a:t>
            </a:r>
          </a:p>
          <a:p>
            <a:r>
              <a:rPr lang="en-US" dirty="0" smtClean="0"/>
              <a:t>TAB or SPACE moves between each box, and hitting ENTER will log the QSO if all the boxes are filled.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7772" y="1934966"/>
            <a:ext cx="4696481" cy="2810267"/>
          </a:xfrm>
        </p:spPr>
      </p:pic>
    </p:spTree>
    <p:extLst>
      <p:ext uri="{BB962C8B-B14F-4D97-AF65-F5344CB8AC3E}">
        <p14:creationId xmlns:p14="http://schemas.microsoft.com/office/powerpoint/2010/main" val="155545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Duplicate checking</a:t>
            </a:r>
            <a:endParaRPr lang="en-US" dirty="0"/>
          </a:p>
        </p:txBody>
      </p:sp>
      <p:sp>
        <p:nvSpPr>
          <p:cNvPr id="4" name="Text Placeholder 3"/>
          <p:cNvSpPr>
            <a:spLocks noGrp="1"/>
          </p:cNvSpPr>
          <p:nvPr>
            <p:ph type="body" sz="half" idx="2"/>
          </p:nvPr>
        </p:nvSpPr>
        <p:spPr>
          <a:xfrm>
            <a:off x="7085012" y="2209799"/>
            <a:ext cx="3657600" cy="3483865"/>
          </a:xfrm>
        </p:spPr>
        <p:txBody>
          <a:bodyPr>
            <a:normAutofit/>
          </a:bodyPr>
          <a:lstStyle/>
          <a:p>
            <a:r>
              <a:rPr lang="en-US" dirty="0" err="1" smtClean="0"/>
              <a:t>Callsign</a:t>
            </a:r>
            <a:r>
              <a:rPr lang="en-US" dirty="0" smtClean="0"/>
              <a:t> turns blue when it is a properly formatted call.  N1MM has no way to </a:t>
            </a:r>
            <a:r>
              <a:rPr lang="en-US" dirty="0" smtClean="0"/>
              <a:t>check </a:t>
            </a:r>
            <a:r>
              <a:rPr lang="en-US" dirty="0" smtClean="0"/>
              <a:t>that it’s CORRECT, only that it looks </a:t>
            </a:r>
            <a:r>
              <a:rPr lang="en-US" dirty="0" smtClean="0"/>
              <a:t>legit.</a:t>
            </a:r>
            <a:endParaRPr lang="en-US" dirty="0" smtClean="0"/>
          </a:p>
          <a:p>
            <a:r>
              <a:rPr lang="en-US" dirty="0" smtClean="0"/>
              <a:t>If you (or someone else) has already worked that station on the band/mode you’re operating, the </a:t>
            </a:r>
            <a:r>
              <a:rPr lang="en-US" dirty="0" err="1" smtClean="0"/>
              <a:t>callsign</a:t>
            </a:r>
            <a:r>
              <a:rPr lang="en-US" dirty="0" smtClean="0"/>
              <a:t> will turn gray and a warning will show “Dupe”.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7772" y="410966"/>
            <a:ext cx="4696481" cy="2810267"/>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1551" y="3694170"/>
            <a:ext cx="4696481" cy="2810267"/>
          </a:xfrm>
          <a:prstGeom prst="rect">
            <a:avLst/>
          </a:prstGeom>
        </p:spPr>
      </p:pic>
    </p:spTree>
    <p:extLst>
      <p:ext uri="{BB962C8B-B14F-4D97-AF65-F5344CB8AC3E}">
        <p14:creationId xmlns:p14="http://schemas.microsoft.com/office/powerpoint/2010/main" val="1584271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 window</a:t>
            </a:r>
            <a:endParaRPr lang="en-US" dirty="0"/>
          </a:p>
        </p:txBody>
      </p:sp>
      <p:sp>
        <p:nvSpPr>
          <p:cNvPr id="4" name="Text Placeholder 3"/>
          <p:cNvSpPr>
            <a:spLocks noGrp="1"/>
          </p:cNvSpPr>
          <p:nvPr>
            <p:ph type="body" sz="half" idx="2"/>
          </p:nvPr>
        </p:nvSpPr>
        <p:spPr/>
        <p:txBody>
          <a:bodyPr/>
          <a:lstStyle/>
          <a:p>
            <a:r>
              <a:rPr lang="en-US" dirty="0" smtClean="0"/>
              <a:t>The Log Window will show all stations worked by anyone on any band, since we are synchronizing over the network.</a:t>
            </a:r>
          </a:p>
          <a:p>
            <a:r>
              <a:rPr lang="en-US" dirty="0" smtClean="0"/>
              <a:t>You can use it just like Excel to sort by clicking on each header to sort by Frequency, </a:t>
            </a:r>
            <a:r>
              <a:rPr lang="en-US" dirty="0" err="1" smtClean="0"/>
              <a:t>Callsign</a:t>
            </a:r>
            <a:r>
              <a:rPr lang="en-US" dirty="0" smtClean="0"/>
              <a:t>, Time, etc.</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3" y="1278343"/>
            <a:ext cx="5943600" cy="4123513"/>
          </a:xfrm>
        </p:spPr>
      </p:pic>
    </p:spTree>
    <p:extLst>
      <p:ext uri="{BB962C8B-B14F-4D97-AF65-F5344CB8AC3E}">
        <p14:creationId xmlns:p14="http://schemas.microsoft.com/office/powerpoint/2010/main" val="1278884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Score window</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9511" y="2163598"/>
            <a:ext cx="2353004" cy="2353004"/>
          </a:xfrm>
        </p:spPr>
      </p:pic>
      <p:sp>
        <p:nvSpPr>
          <p:cNvPr id="4" name="Text Placeholder 3"/>
          <p:cNvSpPr>
            <a:spLocks noGrp="1"/>
          </p:cNvSpPr>
          <p:nvPr>
            <p:ph type="body" sz="half" idx="2"/>
          </p:nvPr>
        </p:nvSpPr>
        <p:spPr/>
        <p:txBody>
          <a:bodyPr/>
          <a:lstStyle/>
          <a:p>
            <a:r>
              <a:rPr lang="en-US" dirty="0" smtClean="0"/>
              <a:t>The Score Window will keep track of the number of QSOs per band/mode made for the entire Field Day operation.  </a:t>
            </a:r>
          </a:p>
          <a:p>
            <a:r>
              <a:rPr lang="en-US" dirty="0" smtClean="0"/>
              <a:t>You can see how we’re doing in real time!</a:t>
            </a:r>
            <a:endParaRPr lang="en-US" dirty="0"/>
          </a:p>
        </p:txBody>
      </p:sp>
    </p:spTree>
    <p:extLst>
      <p:ext uri="{BB962C8B-B14F-4D97-AF65-F5344CB8AC3E}">
        <p14:creationId xmlns:p14="http://schemas.microsoft.com/office/powerpoint/2010/main" val="2377443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 window</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4904" y="1034728"/>
            <a:ext cx="4782218" cy="4610744"/>
          </a:xfrm>
        </p:spPr>
      </p:pic>
      <p:sp>
        <p:nvSpPr>
          <p:cNvPr id="4" name="Text Placeholder 3"/>
          <p:cNvSpPr>
            <a:spLocks noGrp="1"/>
          </p:cNvSpPr>
          <p:nvPr>
            <p:ph type="body" sz="half" idx="2"/>
          </p:nvPr>
        </p:nvSpPr>
        <p:spPr/>
        <p:txBody>
          <a:bodyPr/>
          <a:lstStyle/>
          <a:p>
            <a:r>
              <a:rPr lang="en-US" dirty="0" smtClean="0"/>
              <a:t>The Info Window shows the club’s progress towards the goals I set for this year.  It tallies all the QSOs you have made and uses the time between each QSO to calculate a projected QSO/</a:t>
            </a:r>
            <a:r>
              <a:rPr lang="en-US" dirty="0" err="1" smtClean="0"/>
              <a:t>hr</a:t>
            </a:r>
            <a:r>
              <a:rPr lang="en-US" dirty="0" smtClean="0"/>
              <a:t> rate.</a:t>
            </a:r>
            <a:endParaRPr lang="en-US" dirty="0"/>
          </a:p>
        </p:txBody>
      </p:sp>
    </p:spTree>
    <p:extLst>
      <p:ext uri="{BB962C8B-B14F-4D97-AF65-F5344CB8AC3E}">
        <p14:creationId xmlns:p14="http://schemas.microsoft.com/office/powerpoint/2010/main" val="1680617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4012" y="685800"/>
            <a:ext cx="3657600" cy="1371600"/>
          </a:xfrm>
        </p:spPr>
        <p:txBody>
          <a:bodyPr/>
          <a:lstStyle/>
          <a:p>
            <a:r>
              <a:rPr lang="en-US" dirty="0" smtClean="0"/>
              <a:t>Operator change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7772" y="1934966"/>
            <a:ext cx="4696481" cy="2810267"/>
          </a:xfrm>
        </p:spPr>
      </p:pic>
      <p:sp>
        <p:nvSpPr>
          <p:cNvPr id="4" name="Text Placeholder 3"/>
          <p:cNvSpPr>
            <a:spLocks noGrp="1"/>
          </p:cNvSpPr>
          <p:nvPr>
            <p:ph type="body" sz="half" idx="2"/>
          </p:nvPr>
        </p:nvSpPr>
        <p:spPr>
          <a:xfrm>
            <a:off x="6704012" y="2209799"/>
            <a:ext cx="3657600" cy="3520441"/>
          </a:xfrm>
        </p:spPr>
        <p:txBody>
          <a:bodyPr>
            <a:normAutofit/>
          </a:bodyPr>
          <a:lstStyle/>
          <a:p>
            <a:r>
              <a:rPr lang="en-US" dirty="0" smtClean="0"/>
              <a:t>When you sit down at a radio as the operator, be sure to log in as such!</a:t>
            </a:r>
          </a:p>
          <a:p>
            <a:r>
              <a:rPr lang="en-US" dirty="0" smtClean="0"/>
              <a:t>Simply press “Ctrl-O” and a window will pop up asking for your </a:t>
            </a:r>
            <a:r>
              <a:rPr lang="en-US" dirty="0" err="1"/>
              <a:t>C</a:t>
            </a:r>
            <a:r>
              <a:rPr lang="en-US" dirty="0" err="1" smtClean="0"/>
              <a:t>allsign</a:t>
            </a:r>
            <a:r>
              <a:rPr lang="en-US" dirty="0" smtClean="0"/>
              <a:t>.  This will mark all the QSOs you make in the log.</a:t>
            </a:r>
          </a:p>
          <a:p>
            <a:r>
              <a:rPr lang="en-US" dirty="0" smtClean="0"/>
              <a:t>If we meet or exceed my goal of 3,000 points AND 750 actual QSOs, I will buy dinner for the person with the most QSOs (actual QSOs, not points) </a:t>
            </a:r>
            <a:r>
              <a:rPr lang="en-US" dirty="0" smtClean="0"/>
              <a:t>after Field </a:t>
            </a:r>
            <a:r>
              <a:rPr lang="en-US" dirty="0" smtClean="0"/>
              <a:t>Day.</a:t>
            </a:r>
            <a:endParaRPr lang="en-US" dirty="0"/>
          </a:p>
        </p:txBody>
      </p:sp>
      <p:sp>
        <p:nvSpPr>
          <p:cNvPr id="3" name="TextBox 2"/>
          <p:cNvSpPr txBox="1"/>
          <p:nvPr/>
        </p:nvSpPr>
        <p:spPr>
          <a:xfrm>
            <a:off x="5705856" y="5467140"/>
            <a:ext cx="3755136" cy="830997"/>
          </a:xfrm>
          <a:prstGeom prst="rect">
            <a:avLst/>
          </a:prstGeom>
          <a:noFill/>
        </p:spPr>
        <p:txBody>
          <a:bodyPr wrap="square" rtlCol="0">
            <a:spAutoFit/>
          </a:bodyPr>
          <a:lstStyle/>
          <a:p>
            <a:r>
              <a:rPr lang="en-US" sz="1600" i="1" dirty="0" smtClean="0"/>
              <a:t>Note: Don’t worry, you won’t have to eat dinner with me, I’ll be giving a gift card for a restaurant!</a:t>
            </a:r>
            <a:endParaRPr lang="en-US" sz="1600" i="1" dirty="0"/>
          </a:p>
        </p:txBody>
      </p:sp>
    </p:spTree>
    <p:extLst>
      <p:ext uri="{BB962C8B-B14F-4D97-AF65-F5344CB8AC3E}">
        <p14:creationId xmlns:p14="http://schemas.microsoft.com/office/powerpoint/2010/main" val="884856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 field day goals</a:t>
            </a:r>
            <a:endParaRPr lang="en-US" dirty="0"/>
          </a:p>
        </p:txBody>
      </p:sp>
      <p:sp>
        <p:nvSpPr>
          <p:cNvPr id="3" name="Text Placeholder 2"/>
          <p:cNvSpPr>
            <a:spLocks noGrp="1"/>
          </p:cNvSpPr>
          <p:nvPr>
            <p:ph type="body" idx="1"/>
          </p:nvPr>
        </p:nvSpPr>
        <p:spPr/>
        <p:txBody>
          <a:bodyPr/>
          <a:lstStyle/>
          <a:p>
            <a:r>
              <a:rPr lang="en-US" dirty="0" smtClean="0"/>
              <a:t>Ultra-Realistic Expectations, Amazing Results</a:t>
            </a:r>
            <a:endParaRPr lang="en-US" dirty="0"/>
          </a:p>
        </p:txBody>
      </p:sp>
    </p:spTree>
    <p:extLst>
      <p:ext uri="{BB962C8B-B14F-4D97-AF65-F5344CB8AC3E}">
        <p14:creationId xmlns:p14="http://schemas.microsoft.com/office/powerpoint/2010/main" val="1558013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QSO rate</a:t>
            </a:r>
            <a:endParaRPr lang="en-US" dirty="0"/>
          </a:p>
        </p:txBody>
      </p:sp>
      <p:pic>
        <p:nvPicPr>
          <p:cNvPr id="5" name="Content Placeholder 4"/>
          <p:cNvPicPr>
            <a:picLocks noGrp="1" noChangeAspect="1"/>
          </p:cNvPicPr>
          <p:nvPr>
            <p:ph idx="1"/>
          </p:nvPr>
        </p:nvPicPr>
        <p:blipFill>
          <a:blip r:embed="rId2"/>
          <a:stretch>
            <a:fillRect/>
          </a:stretch>
        </p:blipFill>
        <p:spPr>
          <a:xfrm>
            <a:off x="684213" y="1180592"/>
            <a:ext cx="5943600" cy="4319016"/>
          </a:xfrm>
          <a:prstGeom prst="rect">
            <a:avLst/>
          </a:prstGeom>
        </p:spPr>
      </p:pic>
      <p:sp>
        <p:nvSpPr>
          <p:cNvPr id="4" name="Text Placeholder 3"/>
          <p:cNvSpPr>
            <a:spLocks noGrp="1"/>
          </p:cNvSpPr>
          <p:nvPr>
            <p:ph type="body" sz="half" idx="2"/>
          </p:nvPr>
        </p:nvSpPr>
        <p:spPr/>
        <p:txBody>
          <a:bodyPr/>
          <a:lstStyle/>
          <a:p>
            <a:r>
              <a:rPr lang="en-US" dirty="0" smtClean="0"/>
              <a:t>Orange is 2015 Actual.</a:t>
            </a:r>
          </a:p>
          <a:p>
            <a:r>
              <a:rPr lang="en-US" dirty="0" smtClean="0"/>
              <a:t>Blue is 2016 Goal.</a:t>
            </a:r>
          </a:p>
          <a:p>
            <a:r>
              <a:rPr lang="en-US" dirty="0" smtClean="0"/>
              <a:t>What’s going on here?  Let’s take a look…</a:t>
            </a:r>
            <a:endParaRPr lang="en-US" dirty="0"/>
          </a:p>
        </p:txBody>
      </p:sp>
    </p:spTree>
    <p:extLst>
      <p:ext uri="{BB962C8B-B14F-4D97-AF65-F5344CB8AC3E}">
        <p14:creationId xmlns:p14="http://schemas.microsoft.com/office/powerpoint/2010/main" val="1469515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with </a:t>
            </a:r>
            <a:r>
              <a:rPr lang="en-US" dirty="0" err="1" smtClean="0"/>
              <a:t>qso</a:t>
            </a:r>
            <a:r>
              <a:rPr lang="en-US" dirty="0" smtClean="0"/>
              <a:t> rate</a:t>
            </a:r>
            <a:endParaRPr lang="en-US" dirty="0"/>
          </a:p>
        </p:txBody>
      </p:sp>
      <p:pic>
        <p:nvPicPr>
          <p:cNvPr id="5" name="Content Placeholder 4"/>
          <p:cNvPicPr>
            <a:picLocks noGrp="1" noChangeAspect="1"/>
          </p:cNvPicPr>
          <p:nvPr>
            <p:ph idx="1"/>
          </p:nvPr>
        </p:nvPicPr>
        <p:blipFill>
          <a:blip r:embed="rId2"/>
          <a:stretch>
            <a:fillRect/>
          </a:stretch>
        </p:blipFill>
        <p:spPr>
          <a:xfrm>
            <a:off x="684213" y="1180592"/>
            <a:ext cx="5943600" cy="4319016"/>
          </a:xfrm>
          <a:prstGeom prst="rect">
            <a:avLst/>
          </a:prstGeom>
        </p:spPr>
      </p:pic>
      <p:sp>
        <p:nvSpPr>
          <p:cNvPr id="4" name="Text Placeholder 3"/>
          <p:cNvSpPr>
            <a:spLocks noGrp="1"/>
          </p:cNvSpPr>
          <p:nvPr>
            <p:ph type="body" sz="half" idx="2"/>
          </p:nvPr>
        </p:nvSpPr>
        <p:spPr>
          <a:xfrm>
            <a:off x="7085012" y="2209799"/>
            <a:ext cx="3657600" cy="3776473"/>
          </a:xfrm>
        </p:spPr>
        <p:txBody>
          <a:bodyPr>
            <a:normAutofit/>
          </a:bodyPr>
          <a:lstStyle/>
          <a:p>
            <a:r>
              <a:rPr lang="en-US" dirty="0" smtClean="0"/>
              <a:t>Key 2015 Issues:</a:t>
            </a:r>
          </a:p>
          <a:p>
            <a:pPr marL="285750" indent="-285750">
              <a:buFont typeface="Arial" panose="020B0604020202020204" pitchFamily="34" charset="0"/>
              <a:buChar char="•"/>
            </a:pPr>
            <a:r>
              <a:rPr lang="en-US" dirty="0" smtClean="0"/>
              <a:t>Lost 40 minutes of prime operating at begging try to secure and start generator.</a:t>
            </a:r>
          </a:p>
          <a:p>
            <a:pPr marL="285750" indent="-285750">
              <a:buFont typeface="Arial" panose="020B0604020202020204" pitchFamily="34" charset="0"/>
              <a:buChar char="•"/>
            </a:pPr>
            <a:r>
              <a:rPr lang="en-US" dirty="0" smtClean="0"/>
              <a:t>Only about (8) hours of (24) were both HF radios in operation.</a:t>
            </a:r>
          </a:p>
          <a:p>
            <a:r>
              <a:rPr lang="en-US" b="1" dirty="0" smtClean="0"/>
              <a:t>45-50 QSOs per hour </a:t>
            </a:r>
            <a:r>
              <a:rPr lang="en-US" b="1" dirty="0" smtClean="0"/>
              <a:t>are clearly </a:t>
            </a:r>
            <a:r>
              <a:rPr lang="en-US" b="1" dirty="0" smtClean="0"/>
              <a:t>possible with both HF radios in operation!</a:t>
            </a:r>
            <a:endParaRPr lang="en-US" b="1" dirty="0"/>
          </a:p>
        </p:txBody>
      </p:sp>
    </p:spTree>
    <p:extLst>
      <p:ext uri="{BB962C8B-B14F-4D97-AF65-F5344CB8AC3E}">
        <p14:creationId xmlns:p14="http://schemas.microsoft.com/office/powerpoint/2010/main" val="3927853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Qso</a:t>
            </a:r>
            <a:r>
              <a:rPr lang="en-US" dirty="0" smtClean="0"/>
              <a:t> goal breakdown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0840965"/>
              </p:ext>
            </p:extLst>
          </p:nvPr>
        </p:nvGraphicFramePr>
        <p:xfrm>
          <a:off x="1584961" y="1007618"/>
          <a:ext cx="3143948" cy="4762500"/>
        </p:xfrm>
        <a:graphic>
          <a:graphicData uri="http://schemas.openxmlformats.org/drawingml/2006/table">
            <a:tbl>
              <a:tblPr>
                <a:tableStyleId>{5C22544A-7EE6-4342-B048-85BDC9FD1C3A}</a:tableStyleId>
              </a:tblPr>
              <a:tblGrid>
                <a:gridCol w="785987"/>
                <a:gridCol w="785987"/>
                <a:gridCol w="785987"/>
                <a:gridCol w="785987"/>
              </a:tblGrid>
              <a:tr h="190500">
                <a:tc gridSpan="2">
                  <a:txBody>
                    <a:bodyPr/>
                    <a:lstStyle/>
                    <a:p>
                      <a:pPr algn="ctr" fontAlgn="b"/>
                      <a:r>
                        <a:rPr lang="en-US" sz="1100" u="none" strike="noStrike">
                          <a:effectLst/>
                        </a:rPr>
                        <a:t>Hour</a:t>
                      </a:r>
                      <a:endParaRPr lang="en-US" sz="1100" b="1"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1100" u="none" strike="noStrike">
                          <a:effectLst/>
                        </a:rPr>
                        <a:t>Goal</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2:00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3:00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4:00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5:00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6:00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6:59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7:00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7:59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8:00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8:59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9:00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9:59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Sunset</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10:00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10:59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11:00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11:59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12:00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12:59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2:00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3:00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4:00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5:00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6:00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6:59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Sunrise</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7:00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7:59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8:00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8:59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9:00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9:59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10:00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10:59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11:00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11:59 AM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12:00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12:59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ctr" fontAlgn="b"/>
                      <a:r>
                        <a:rPr lang="en-US" sz="1100" u="none" strike="noStrike">
                          <a:effectLst/>
                        </a:rPr>
                        <a:t>1:00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1:59 PM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4" name="Text Placeholder 3"/>
          <p:cNvSpPr>
            <a:spLocks noGrp="1"/>
          </p:cNvSpPr>
          <p:nvPr>
            <p:ph type="body" sz="half" idx="2"/>
          </p:nvPr>
        </p:nvSpPr>
        <p:spPr>
          <a:xfrm>
            <a:off x="7085012" y="2209799"/>
            <a:ext cx="3657600" cy="3215641"/>
          </a:xfrm>
        </p:spPr>
        <p:txBody>
          <a:bodyPr>
            <a:normAutofit/>
          </a:bodyPr>
          <a:lstStyle/>
          <a:p>
            <a:r>
              <a:rPr lang="en-US" dirty="0" smtClean="0"/>
              <a:t>To make the target of 750 actual QSOs, we need to average around 30/hour.  With peaks of 45-50 and lulls at night of only 10, this would still be possible.</a:t>
            </a:r>
          </a:p>
          <a:p>
            <a:r>
              <a:rPr lang="en-US" dirty="0" smtClean="0"/>
              <a:t>We need operators at both HF radios all day, both days!</a:t>
            </a:r>
          </a:p>
          <a:p>
            <a:r>
              <a:rPr lang="en-US" dirty="0" smtClean="0"/>
              <a:t>VHF contacts can help supplement these if the bands </a:t>
            </a:r>
            <a:r>
              <a:rPr lang="en-US" dirty="0" smtClean="0"/>
              <a:t>cooperate, but we can’t count on that alone.</a:t>
            </a:r>
            <a:endParaRPr lang="en-US" dirty="0" smtClean="0"/>
          </a:p>
        </p:txBody>
      </p:sp>
    </p:spTree>
    <p:extLst>
      <p:ext uri="{BB962C8B-B14F-4D97-AF65-F5344CB8AC3E}">
        <p14:creationId xmlns:p14="http://schemas.microsoft.com/office/powerpoint/2010/main" val="3271566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score goal</a:t>
            </a:r>
            <a:endParaRPr lang="en-US" dirty="0"/>
          </a:p>
        </p:txBody>
      </p:sp>
      <p:sp>
        <p:nvSpPr>
          <p:cNvPr id="4" name="Text Placeholder 3"/>
          <p:cNvSpPr>
            <a:spLocks noGrp="1"/>
          </p:cNvSpPr>
          <p:nvPr>
            <p:ph type="body" sz="half" idx="2"/>
          </p:nvPr>
        </p:nvSpPr>
        <p:spPr>
          <a:xfrm>
            <a:off x="7085012" y="2209799"/>
            <a:ext cx="3657600" cy="3654553"/>
          </a:xfrm>
        </p:spPr>
        <p:txBody>
          <a:bodyPr>
            <a:normAutofit/>
          </a:bodyPr>
          <a:lstStyle/>
          <a:p>
            <a:r>
              <a:rPr lang="en-US" dirty="0" smtClean="0"/>
              <a:t>Assuming we can make 750 actual QSOs, we should expect a score of approximately 3,000.  Last year, we were just over the hump of the bell curve, but with a below-average score.  A score of 3,000 would put us just above average!</a:t>
            </a:r>
          </a:p>
          <a:p>
            <a:pPr marL="285750" indent="-285750">
              <a:buFont typeface="Arial" panose="020B0604020202020204" pitchFamily="34" charset="0"/>
              <a:buChar char="•"/>
            </a:pPr>
            <a:r>
              <a:rPr lang="en-US" dirty="0" smtClean="0"/>
              <a:t>5 Year Average Score = 2,833</a:t>
            </a:r>
          </a:p>
          <a:p>
            <a:pPr marL="285750" indent="-285750">
              <a:buFont typeface="Arial" panose="020B0604020202020204" pitchFamily="34" charset="0"/>
              <a:buChar char="•"/>
            </a:pPr>
            <a:r>
              <a:rPr lang="en-US" dirty="0" smtClean="0"/>
              <a:t>TARA is in 42</a:t>
            </a:r>
            <a:r>
              <a:rPr lang="en-US" baseline="30000" dirty="0" smtClean="0"/>
              <a:t>nd</a:t>
            </a:r>
            <a:r>
              <a:rPr lang="en-US" dirty="0" smtClean="0"/>
              <a:t> Percentile.</a:t>
            </a:r>
          </a:p>
          <a:p>
            <a:pPr marL="285750" indent="-285750">
              <a:buFont typeface="Arial" panose="020B0604020202020204" pitchFamily="34" charset="0"/>
              <a:buChar char="•"/>
            </a:pPr>
            <a:r>
              <a:rPr lang="en-US" dirty="0" smtClean="0"/>
              <a:t>Goal is 32</a:t>
            </a:r>
            <a:r>
              <a:rPr lang="en-US" baseline="30000" dirty="0" smtClean="0"/>
              <a:t>nd</a:t>
            </a:r>
            <a:r>
              <a:rPr lang="en-US" dirty="0" smtClean="0"/>
              <a:t> Percentile.</a:t>
            </a:r>
            <a:br>
              <a:rPr lang="en-US" dirty="0" smtClean="0"/>
            </a:br>
            <a:r>
              <a:rPr lang="en-US" dirty="0" smtClean="0"/>
              <a:t>(Top 1/3 of Clubs)</a:t>
            </a:r>
          </a:p>
          <a:p>
            <a:pPr marL="285750" indent="-285750">
              <a:buFont typeface="Arial" panose="020B0604020202020204" pitchFamily="34" charset="0"/>
              <a:buChar char="•"/>
            </a:pPr>
            <a:endParaRPr lang="en-US" dirty="0"/>
          </a:p>
        </p:txBody>
      </p:sp>
      <p:pic>
        <p:nvPicPr>
          <p:cNvPr id="9" name="Content Placeholder 8"/>
          <p:cNvPicPr>
            <a:picLocks noGrp="1" noChangeAspect="1"/>
          </p:cNvPicPr>
          <p:nvPr>
            <p:ph idx="1"/>
          </p:nvPr>
        </p:nvPicPr>
        <p:blipFill>
          <a:blip r:embed="rId2"/>
          <a:stretch>
            <a:fillRect/>
          </a:stretch>
        </p:blipFill>
        <p:spPr>
          <a:xfrm>
            <a:off x="684213" y="1182442"/>
            <a:ext cx="5943600" cy="4315316"/>
          </a:xfrm>
          <a:prstGeom prst="rect">
            <a:avLst/>
          </a:prstGeom>
        </p:spPr>
      </p:pic>
    </p:spTree>
    <p:extLst>
      <p:ext uri="{BB962C8B-B14F-4D97-AF65-F5344CB8AC3E}">
        <p14:creationId xmlns:p14="http://schemas.microsoft.com/office/powerpoint/2010/main" val="796085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problem</a:t>
            </a:r>
            <a:endParaRPr lang="en-US" dirty="0"/>
          </a:p>
        </p:txBody>
      </p:sp>
      <p:sp>
        <p:nvSpPr>
          <p:cNvPr id="4" name="Text Placeholder 3"/>
          <p:cNvSpPr>
            <a:spLocks noGrp="1"/>
          </p:cNvSpPr>
          <p:nvPr>
            <p:ph type="body" sz="half" idx="2"/>
          </p:nvPr>
        </p:nvSpPr>
        <p:spPr>
          <a:xfrm>
            <a:off x="7085012" y="2209799"/>
            <a:ext cx="3657600" cy="3784601"/>
          </a:xfrm>
        </p:spPr>
        <p:txBody>
          <a:bodyPr>
            <a:normAutofit/>
          </a:bodyPr>
          <a:lstStyle/>
          <a:p>
            <a:r>
              <a:rPr lang="en-US" dirty="0" smtClean="0"/>
              <a:t>The biggest problem we have isn’t our antennas, our location, our equipment, our knowledge, the food we serve, the weather, our shelter, our organization, or our ability.</a:t>
            </a:r>
          </a:p>
          <a:p>
            <a:r>
              <a:rPr lang="en-US" dirty="0" smtClean="0"/>
              <a:t>Our biggest problem is that we’re scoring ourselves as a 2A station, but spending most of our time operating 1A</a:t>
            </a:r>
            <a:r>
              <a:rPr lang="en-US" dirty="0" smtClean="0"/>
              <a:t>.</a:t>
            </a:r>
          </a:p>
          <a:p>
            <a:r>
              <a:rPr lang="en-US" dirty="0" smtClean="0"/>
              <a:t>We need people to come</a:t>
            </a:r>
            <a:br>
              <a:rPr lang="en-US" dirty="0" smtClean="0"/>
            </a:br>
            <a:r>
              <a:rPr lang="en-US" dirty="0" smtClean="0"/>
              <a:t>out and operate a radio!</a:t>
            </a:r>
            <a:endParaRPr lang="en-US" dirty="0"/>
          </a:p>
        </p:txBody>
      </p:sp>
      <p:pic>
        <p:nvPicPr>
          <p:cNvPr id="5122" name="Picture 2" descr="https://openclipart.org/image/2400px/svg_to_png/220248/Uncle-Sam-World-War-2-Poster.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8504" y="685800"/>
            <a:ext cx="3795018" cy="5308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23808" y="4454759"/>
            <a:ext cx="3464410" cy="1077218"/>
          </a:xfrm>
          <a:prstGeom prst="rect">
            <a:avLst/>
          </a:prstGeom>
          <a:noFill/>
        </p:spPr>
        <p:txBody>
          <a:bodyPr wrap="none" lIns="91440" tIns="45720" rIns="91440" bIns="45720">
            <a:spAutoFit/>
          </a:bodyPr>
          <a:lstStyle/>
          <a:p>
            <a:pPr algn="ctr"/>
            <a:r>
              <a:rPr lang="en-US" sz="3200" b="0" cap="none" spc="0" dirty="0" smtClean="0">
                <a:ln w="0"/>
                <a:solidFill>
                  <a:schemeClr val="accent1"/>
                </a:solidFill>
                <a:effectLst>
                  <a:outerShdw blurRad="38100" dist="25400" dir="5400000" algn="ctr" rotWithShape="0">
                    <a:srgbClr val="6E747A">
                      <a:alpha val="43000"/>
                    </a:srgbClr>
                  </a:outerShdw>
                </a:effectLst>
              </a:rPr>
              <a:t>We Need You!</a:t>
            </a:r>
            <a:br>
              <a:rPr lang="en-US" sz="3200" b="0" cap="none" spc="0" dirty="0" smtClean="0">
                <a:ln w="0"/>
                <a:solidFill>
                  <a:schemeClr val="accent1"/>
                </a:solidFill>
                <a:effectLst>
                  <a:outerShdw blurRad="38100" dist="25400" dir="5400000" algn="ctr" rotWithShape="0">
                    <a:srgbClr val="6E747A">
                      <a:alpha val="43000"/>
                    </a:srgbClr>
                  </a:outerShdw>
                </a:effectLst>
              </a:rPr>
            </a:br>
            <a:r>
              <a:rPr lang="en-US" sz="3200" b="0" cap="none" spc="0" dirty="0" smtClean="0">
                <a:ln w="0"/>
                <a:solidFill>
                  <a:schemeClr val="accent1"/>
                </a:solidFill>
                <a:effectLst>
                  <a:outerShdw blurRad="38100" dist="25400" dir="5400000" algn="ctr" rotWithShape="0">
                    <a:srgbClr val="6E747A">
                      <a:alpha val="43000"/>
                    </a:srgbClr>
                  </a:outerShdw>
                </a:effectLst>
              </a:rPr>
              <a:t>(To Run a Radio)</a:t>
            </a:r>
            <a:endParaRPr lang="en-US" sz="32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612869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we were 1a</a:t>
            </a:r>
            <a:endParaRPr lang="en-US" dirty="0"/>
          </a:p>
        </p:txBody>
      </p:sp>
      <p:pic>
        <p:nvPicPr>
          <p:cNvPr id="5" name="Content Placeholder 4"/>
          <p:cNvPicPr>
            <a:picLocks noGrp="1" noChangeAspect="1"/>
          </p:cNvPicPr>
          <p:nvPr>
            <p:ph idx="1"/>
          </p:nvPr>
        </p:nvPicPr>
        <p:blipFill>
          <a:blip r:embed="rId2"/>
          <a:stretch>
            <a:fillRect/>
          </a:stretch>
        </p:blipFill>
        <p:spPr>
          <a:xfrm>
            <a:off x="684213" y="1179521"/>
            <a:ext cx="5943600" cy="4321157"/>
          </a:xfrm>
          <a:prstGeom prst="rect">
            <a:avLst/>
          </a:prstGeom>
        </p:spPr>
      </p:pic>
      <p:sp>
        <p:nvSpPr>
          <p:cNvPr id="4" name="Text Placeholder 3"/>
          <p:cNvSpPr>
            <a:spLocks noGrp="1"/>
          </p:cNvSpPr>
          <p:nvPr>
            <p:ph type="body" sz="half" idx="2"/>
          </p:nvPr>
        </p:nvSpPr>
        <p:spPr>
          <a:xfrm>
            <a:off x="7085012" y="2209799"/>
            <a:ext cx="3657600" cy="3435097"/>
          </a:xfrm>
        </p:spPr>
        <p:txBody>
          <a:bodyPr>
            <a:normAutofit/>
          </a:bodyPr>
          <a:lstStyle/>
          <a:p>
            <a:r>
              <a:rPr lang="en-US" dirty="0" smtClean="0"/>
              <a:t>Had our score from last year been asserted as a 1A club instead of 2A we would have been in the 28</a:t>
            </a:r>
            <a:r>
              <a:rPr lang="en-US" baseline="30000" dirty="0" smtClean="0"/>
              <a:t>th</a:t>
            </a:r>
            <a:r>
              <a:rPr lang="en-US" dirty="0" smtClean="0"/>
              <a:t> Percentile.</a:t>
            </a:r>
          </a:p>
          <a:p>
            <a:r>
              <a:rPr lang="en-US" i="1" dirty="0" smtClean="0"/>
              <a:t>(Yeah, we would have had a slightly lower score because we couldn’t claim some of the bonuses.)</a:t>
            </a:r>
          </a:p>
        </p:txBody>
      </p:sp>
    </p:spTree>
    <p:extLst>
      <p:ext uri="{BB962C8B-B14F-4D97-AF65-F5344CB8AC3E}">
        <p14:creationId xmlns:p14="http://schemas.microsoft.com/office/powerpoint/2010/main" val="393244335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691</TotalTime>
  <Words>2255</Words>
  <Application>Microsoft Office PowerPoint</Application>
  <PresentationFormat>Widescreen</PresentationFormat>
  <Paragraphs>243</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Century Gothic</vt:lpstr>
      <vt:lpstr>Wingdings 3</vt:lpstr>
      <vt:lpstr>Slice</vt:lpstr>
      <vt:lpstr>Field Day 2016</vt:lpstr>
      <vt:lpstr>What is field day?</vt:lpstr>
      <vt:lpstr>How does it work?</vt:lpstr>
      <vt:lpstr>How does it work (more)?</vt:lpstr>
      <vt:lpstr>Where does all this happen?</vt:lpstr>
      <vt:lpstr>Getting on the air</vt:lpstr>
      <vt:lpstr>The setup</vt:lpstr>
      <vt:lpstr>Antennas</vt:lpstr>
      <vt:lpstr>Shelter</vt:lpstr>
      <vt:lpstr>HF1 – Phone Station</vt:lpstr>
      <vt:lpstr>HF2 – cw station</vt:lpstr>
      <vt:lpstr>Vhf bonus station</vt:lpstr>
      <vt:lpstr>On the air</vt:lpstr>
      <vt:lpstr>Typical field day exchange</vt:lpstr>
      <vt:lpstr>Calling cq</vt:lpstr>
      <vt:lpstr>Answering a cq</vt:lpstr>
      <vt:lpstr>I didn’t quite hear </vt:lpstr>
      <vt:lpstr>First exchange</vt:lpstr>
      <vt:lpstr>Your reply</vt:lpstr>
      <vt:lpstr>Confirmation</vt:lpstr>
      <vt:lpstr>Additional exchange notes</vt:lpstr>
      <vt:lpstr>Station classes</vt:lpstr>
      <vt:lpstr>The software</vt:lpstr>
      <vt:lpstr>N1mm logging</vt:lpstr>
      <vt:lpstr>Don’t worry!</vt:lpstr>
      <vt:lpstr>The Entry window</vt:lpstr>
      <vt:lpstr>Duplicate checking</vt:lpstr>
      <vt:lpstr>Log window</vt:lpstr>
      <vt:lpstr>Score window</vt:lpstr>
      <vt:lpstr>Info window</vt:lpstr>
      <vt:lpstr>Operator change</vt:lpstr>
      <vt:lpstr>2016 field day goals</vt:lpstr>
      <vt:lpstr>QSO rate</vt:lpstr>
      <vt:lpstr>Issues with qso rate</vt:lpstr>
      <vt:lpstr>Qso goal breakdown</vt:lpstr>
      <vt:lpstr>Total score goal</vt:lpstr>
      <vt:lpstr>The big problem</vt:lpstr>
      <vt:lpstr>If we were 1a</vt:lpstr>
    </vt:vector>
  </TitlesOfParts>
  <Company>Caterpillar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Day 2016</dc:title>
  <dc:creator>Morgen Benner</dc:creator>
  <cp:lastModifiedBy>Morgen Benner</cp:lastModifiedBy>
  <cp:revision>26</cp:revision>
  <dcterms:created xsi:type="dcterms:W3CDTF">2016-06-06T13:24:42Z</dcterms:created>
  <dcterms:modified xsi:type="dcterms:W3CDTF">2016-06-09T12:05:53Z</dcterms:modified>
</cp:coreProperties>
</file>