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62" r:id="rId5"/>
    <p:sldId id="263" r:id="rId6"/>
    <p:sldId id="264" r:id="rId7"/>
    <p:sldId id="265" r:id="rId8"/>
    <p:sldId id="266" r:id="rId9"/>
    <p:sldId id="260" r:id="rId10"/>
    <p:sldId id="267" r:id="rId11"/>
    <p:sldId id="268" r:id="rId12"/>
    <p:sldId id="269" r:id="rId13"/>
    <p:sldId id="276" r:id="rId14"/>
    <p:sldId id="270" r:id="rId15"/>
    <p:sldId id="271" r:id="rId16"/>
    <p:sldId id="272" r:id="rId17"/>
    <p:sldId id="273" r:id="rId18"/>
    <p:sldId id="274" r:id="rId19"/>
    <p:sldId id="278" r:id="rId20"/>
    <p:sldId id="275"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6" d="100"/>
          <a:sy n="96" d="100"/>
        </p:scale>
        <p:origin x="1152"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3/8/2017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3/8/2017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T9QwiBFN9gI"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download.antennex.com/preview/archive4/Apr601/microvert.pdf" TargetMode="External"/><Relationship Id="rId2" Type="http://schemas.openxmlformats.org/officeDocument/2006/relationships/hyperlink" Target="https://isotronantennas.com/index.php?main_page=page&amp;id=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Amateur Antennas</a:t>
            </a:r>
          </a:p>
        </p:txBody>
      </p:sp>
      <p:sp>
        <p:nvSpPr>
          <p:cNvPr id="3" name="Subtitle 2"/>
          <p:cNvSpPr>
            <a:spLocks noGrp="1"/>
          </p:cNvSpPr>
          <p:nvPr>
            <p:ph type="subTitle" idx="1"/>
          </p:nvPr>
        </p:nvSpPr>
        <p:spPr/>
        <p:txBody>
          <a:bodyPr/>
          <a:lstStyle/>
          <a:p>
            <a:r>
              <a:rPr lang="en-US" dirty="0"/>
              <a:t>Theory, design, and fabrication</a:t>
            </a:r>
          </a:p>
        </p:txBody>
      </p:sp>
    </p:spTree>
    <p:extLst>
      <p:ext uri="{BB962C8B-B14F-4D97-AF65-F5344CB8AC3E}">
        <p14:creationId xmlns:p14="http://schemas.microsoft.com/office/powerpoint/2010/main" val="150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Antenna?</a:t>
            </a:r>
          </a:p>
        </p:txBody>
      </p:sp>
      <p:sp>
        <p:nvSpPr>
          <p:cNvPr id="3" name="Content Placeholder 2"/>
          <p:cNvSpPr>
            <a:spLocks noGrp="1"/>
          </p:cNvSpPr>
          <p:nvPr>
            <p:ph idx="1"/>
          </p:nvPr>
        </p:nvSpPr>
        <p:spPr/>
        <p:txBody>
          <a:bodyPr anchor="ctr"/>
          <a:lstStyle/>
          <a:p>
            <a:r>
              <a:rPr lang="en-US" dirty="0"/>
              <a:t>An electronic device that is used either for radiating electromagnetic energy into space or for collecting electromagnetic energy for space</a:t>
            </a:r>
          </a:p>
          <a:p>
            <a:r>
              <a:rPr lang="en-US" dirty="0"/>
              <a:t>Any wire carrying AC current will radiate electromagnetic waves and an electromagnetic wave will induce a voltage in a length of wire</a:t>
            </a:r>
          </a:p>
        </p:txBody>
      </p:sp>
    </p:spTree>
    <p:extLst>
      <p:ext uri="{BB962C8B-B14F-4D97-AF65-F5344CB8AC3E}">
        <p14:creationId xmlns:p14="http://schemas.microsoft.com/office/powerpoint/2010/main" val="2844712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the basics</a:t>
            </a:r>
            <a:br>
              <a:rPr lang="en-US" sz="4000" dirty="0"/>
            </a:br>
            <a:r>
              <a:rPr lang="en-US" sz="4000" dirty="0"/>
              <a:t>Ripples in a pond</a:t>
            </a:r>
          </a:p>
        </p:txBody>
      </p:sp>
      <p:pic>
        <p:nvPicPr>
          <p:cNvPr id="4" name="T9QwiBFN9gI"/>
          <p:cNvPicPr>
            <a:picLocks noGrp="1" noRot="1" noChangeAspect="1"/>
          </p:cNvPicPr>
          <p:nvPr>
            <p:ph idx="1"/>
            <a:videoFile r:link="rId1"/>
          </p:nvPr>
        </p:nvPicPr>
        <p:blipFill>
          <a:blip r:embed="rId3"/>
          <a:stretch>
            <a:fillRect/>
          </a:stretch>
        </p:blipFill>
        <p:spPr>
          <a:xfrm>
            <a:off x="6475411" y="2097088"/>
            <a:ext cx="4572000" cy="2571750"/>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141413" y="2252870"/>
                <a:ext cx="5333998" cy="4514826"/>
              </a:xfrm>
              <a:prstGeom prst="rect">
                <a:avLst/>
              </a:prstGeom>
              <a:noFill/>
            </p:spPr>
            <p:txBody>
              <a:bodyPr wrap="square" rtlCol="0">
                <a:spAutoFit/>
              </a:bodyPr>
              <a:lstStyle/>
              <a:p>
                <a:r>
                  <a:rPr lang="en-US" dirty="0"/>
                  <a:t>Ripples on a pond</a:t>
                </a:r>
              </a:p>
              <a:p>
                <a:pPr marL="285750" indent="-285750">
                  <a:buFont typeface="Arial" panose="020B0604020202020204" pitchFamily="34" charset="0"/>
                  <a:buChar char="•"/>
                </a:pPr>
                <a:r>
                  <a:rPr lang="en-US" dirty="0"/>
                  <a:t>The waves radiate out from where the water was struck</a:t>
                </a:r>
              </a:p>
              <a:p>
                <a:pPr marL="285750" indent="-285750">
                  <a:buFont typeface="Arial" panose="020B0604020202020204" pitchFamily="34" charset="0"/>
                  <a:buChar char="•"/>
                </a:pPr>
                <a:r>
                  <a:rPr lang="en-US" dirty="0"/>
                  <a:t>The algae on the pond only bobs up and down</a:t>
                </a:r>
              </a:p>
              <a:p>
                <a:pPr marL="285750" indent="-285750">
                  <a:buFont typeface="Arial" panose="020B0604020202020204" pitchFamily="34" charset="0"/>
                  <a:buChar char="•"/>
                </a:pPr>
                <a:r>
                  <a:rPr lang="en-US" dirty="0"/>
                  <a:t>The water is only moving up and down.</a:t>
                </a:r>
              </a:p>
              <a:p>
                <a:pPr marL="285750" indent="-285750">
                  <a:buFont typeface="Arial" panose="020B0604020202020204" pitchFamily="34" charset="0"/>
                  <a:buChar char="•"/>
                </a:pPr>
                <a:r>
                  <a:rPr lang="en-US" dirty="0"/>
                  <a:t>The part that raises the algae is called the crest</a:t>
                </a:r>
              </a:p>
              <a:p>
                <a:pPr marL="285750" indent="-285750">
                  <a:buFont typeface="Arial" panose="020B0604020202020204" pitchFamily="34" charset="0"/>
                  <a:buChar char="•"/>
                </a:pPr>
                <a:r>
                  <a:rPr lang="en-US" dirty="0"/>
                  <a:t>The part that lowers the algae is called the trough</a:t>
                </a:r>
              </a:p>
              <a:p>
                <a:pPr marL="285750" indent="-285750">
                  <a:buFont typeface="Arial" panose="020B0604020202020204" pitchFamily="34" charset="0"/>
                  <a:buChar char="•"/>
                </a:pPr>
                <a:r>
                  <a:rPr lang="en-US" dirty="0"/>
                  <a:t>The waves take a certain amount of time to travel across the pond</a:t>
                </a:r>
              </a:p>
              <a:p>
                <a:pPr marL="742950" lvl="1" indent="-285750">
                  <a:buFont typeface="Arial" panose="020B0604020202020204" pitchFamily="34" charset="0"/>
                  <a:buChar char="•"/>
                </a:pPr>
                <a:r>
                  <a:rPr lang="en-US" dirty="0"/>
                  <a:t>The velocity of the wave can be calculated by:</a:t>
                </a:r>
              </a:p>
              <a:p>
                <a:pPr lvl="1"/>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𝑉𝑒𝑙𝑜𝑐𝑖𝑡𝑦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𝑑𝑖𝑠𝑡𝑎𝑛𝑐𝑒</m:t>
                          </m:r>
                          <m:r>
                            <a:rPr lang="en-US" b="0" i="1" smtClean="0">
                              <a:latin typeface="Cambria Math" panose="02040503050406030204" pitchFamily="18" charset="0"/>
                            </a:rPr>
                            <m:t> </m:t>
                          </m:r>
                          <m:r>
                            <a:rPr lang="en-US" b="0" i="1" smtClean="0">
                              <a:latin typeface="Cambria Math" panose="02040503050406030204" pitchFamily="18" charset="0"/>
                            </a:rPr>
                            <m:t>𝑡𝑟𝑎𝑣𝑒𝑙𝑒𝑑</m:t>
                          </m:r>
                        </m:num>
                        <m:den>
                          <m:r>
                            <a:rPr lang="en-US" b="0" i="1" smtClean="0">
                              <a:latin typeface="Cambria Math" panose="02040503050406030204" pitchFamily="18" charset="0"/>
                            </a:rPr>
                            <m:t>𝑟𝑒𝑞𝑢𝑖𝑟𝑒𝑑</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𝑡𝑟𝑎𝑣𝑒𝑙</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𝑑𝑖𝑠𝑡𝑎𝑛𝑐𝑒</m:t>
                          </m:r>
                        </m:den>
                      </m:f>
                    </m:oMath>
                  </m:oMathPara>
                </a14:m>
                <a:endParaRPr lang="en-US" b="0" dirty="0"/>
              </a:p>
              <a:p>
                <a:pPr lvl="1"/>
                <a:r>
                  <a:rPr lang="en-US" dirty="0"/>
                  <a:t>OR</a:t>
                </a:r>
              </a:p>
              <a:p>
                <a:pPr lvl="1"/>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𝑡</m:t>
                          </m:r>
                        </m:den>
                      </m:f>
                    </m:oMath>
                  </m:oMathPara>
                </a14:m>
                <a:endParaRPr lang="en-US" b="0" dirty="0"/>
              </a:p>
              <a:p>
                <a:pPr lvl="1"/>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1141413" y="2252870"/>
                <a:ext cx="5333998" cy="4514826"/>
              </a:xfrm>
              <a:prstGeom prst="rect">
                <a:avLst/>
              </a:prstGeom>
              <a:blipFill>
                <a:blip r:embed="rId4"/>
                <a:stretch>
                  <a:fillRect l="-914" t="-811"/>
                </a:stretch>
              </a:blipFill>
            </p:spPr>
            <p:txBody>
              <a:bodyPr/>
              <a:lstStyle/>
              <a:p>
                <a:r>
                  <a:rPr lang="en-US">
                    <a:noFill/>
                  </a:rPr>
                  <a:t> </a:t>
                </a:r>
              </a:p>
            </p:txBody>
          </p:sp>
        </mc:Fallback>
      </mc:AlternateContent>
    </p:spTree>
    <p:extLst>
      <p:ext uri="{BB962C8B-B14F-4D97-AF65-F5344CB8AC3E}">
        <p14:creationId xmlns:p14="http://schemas.microsoft.com/office/powerpoint/2010/main" val="351138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Basics</a:t>
            </a:r>
            <a:br>
              <a:rPr lang="en-US" dirty="0"/>
            </a:br>
            <a:r>
              <a:rPr lang="en-US" dirty="0"/>
              <a:t>Waves in Space</a:t>
            </a:r>
          </a:p>
        </p:txBody>
      </p:sp>
      <p:pic>
        <p:nvPicPr>
          <p:cNvPr id="4" name="Content Placeholder 3"/>
          <p:cNvPicPr>
            <a:picLocks noGrp="1" noChangeAspect="1"/>
          </p:cNvPicPr>
          <p:nvPr>
            <p:ph idx="1"/>
          </p:nvPr>
        </p:nvPicPr>
        <p:blipFill>
          <a:blip r:embed="rId2"/>
          <a:stretch>
            <a:fillRect/>
          </a:stretch>
        </p:blipFill>
        <p:spPr>
          <a:xfrm>
            <a:off x="7458582" y="2097087"/>
            <a:ext cx="3588829" cy="3234567"/>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350498" y="2546252"/>
                <a:ext cx="6108084" cy="2713820"/>
              </a:xfrm>
              <a:prstGeom prst="rect">
                <a:avLst/>
              </a:prstGeom>
              <a:noFill/>
            </p:spPr>
            <p:txBody>
              <a:bodyPr wrap="square" rtlCol="0">
                <a:spAutoFit/>
              </a:bodyPr>
              <a:lstStyle/>
              <a:p>
                <a:pPr marL="285750" indent="-285750">
                  <a:buFont typeface="Arial" panose="020B0604020202020204" pitchFamily="34" charset="0"/>
                  <a:buChar char="•"/>
                </a:pPr>
                <a:r>
                  <a:rPr lang="en-US" dirty="0"/>
                  <a:t>Electromagnetic waves are similar to the waves on the pond</a:t>
                </a:r>
              </a:p>
              <a:p>
                <a:pPr marL="285750" indent="-285750">
                  <a:buFont typeface="Arial" panose="020B0604020202020204" pitchFamily="34" charset="0"/>
                  <a:buChar char="•"/>
                </a:pPr>
                <a:r>
                  <a:rPr lang="en-US" dirty="0"/>
                  <a:t>When the radio waves encounters something that it can act on it gives some of its energy to that device</a:t>
                </a:r>
              </a:p>
              <a:p>
                <a:pPr marL="285750" indent="-285750">
                  <a:buFont typeface="Arial" panose="020B0604020202020204" pitchFamily="34" charset="0"/>
                  <a:buChar char="•"/>
                </a:pPr>
                <a:r>
                  <a:rPr lang="en-US" dirty="0"/>
                  <a:t>The velocity can also be measured and calculated</a:t>
                </a:r>
              </a:p>
              <a:p>
                <a:pPr marL="285750" indent="-285750">
                  <a:buFont typeface="Arial" panose="020B0604020202020204" pitchFamily="34" charset="0"/>
                  <a:buChar char="•"/>
                </a:pPr>
                <a:r>
                  <a:rPr lang="en-US" dirty="0"/>
                  <a:t>Instead of total distance we measure from one crest to the next waves’ crest—the wavelength</a:t>
                </a:r>
              </a:p>
              <a:p>
                <a:pPr marL="742950" lvl="1" indent="-285750">
                  <a:buFont typeface="Arial" panose="020B0604020202020204" pitchFamily="34" charset="0"/>
                  <a:buChar char="•"/>
                </a:pPr>
                <a:r>
                  <a:rPr lang="en-US" dirty="0"/>
                  <a:t>Measured in meters</a:t>
                </a:r>
              </a:p>
              <a:p>
                <a:pPr marL="742950" lvl="1" indent="-285750">
                  <a:buFont typeface="Arial" panose="020B0604020202020204" pitchFamily="34" charset="0"/>
                  <a:buChar char="•"/>
                </a:pPr>
                <a:r>
                  <a:rPr lang="en-US" dirty="0"/>
                  <a:t>The Greek letter lambda </a:t>
                </a:r>
                <a14:m>
                  <m:oMath xmlns:m="http://schemas.openxmlformats.org/officeDocument/2006/math">
                    <m:r>
                      <a:rPr lang="en-US" i="1" smtClean="0">
                        <a:latin typeface="Cambria Math" panose="02040503050406030204" pitchFamily="18" charset="0"/>
                        <a:ea typeface="Cambria Math" panose="02040503050406030204" pitchFamily="18" charset="0"/>
                      </a:rPr>
                      <m:t>𝜆</m:t>
                    </m:r>
                  </m:oMath>
                </a14:m>
                <a:endParaRPr lang="en-US" dirty="0"/>
              </a:p>
              <a:p>
                <a:pPr marL="742950" lvl="1" indent="-285750">
                  <a:buFont typeface="Arial" panose="020B0604020202020204" pitchFamily="34" charset="0"/>
                  <a:buChar char="•"/>
                </a:pPr>
                <a:r>
                  <a:rPr lang="en-US" dirty="0"/>
                  <a:t> SO: </a:t>
                </a:r>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𝜆</m:t>
                        </m:r>
                      </m:num>
                      <m:den>
                        <m:r>
                          <a:rPr lang="en-US" b="0" i="1" smtClean="0">
                            <a:latin typeface="Cambria Math" panose="02040503050406030204" pitchFamily="18" charset="0"/>
                            <a:ea typeface="Cambria Math" panose="02040503050406030204" pitchFamily="18" charset="0"/>
                          </a:rPr>
                          <m:t>𝑇</m:t>
                        </m:r>
                      </m:den>
                    </m:f>
                  </m:oMath>
                </a14:m>
                <a:endParaRPr lang="en-US" b="0" dirty="0">
                  <a:ea typeface="Cambria Math" panose="020405030504060302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350498" y="2546252"/>
                <a:ext cx="6108084" cy="2713820"/>
              </a:xfrm>
              <a:prstGeom prst="rect">
                <a:avLst/>
              </a:prstGeom>
              <a:blipFill>
                <a:blip r:embed="rId3"/>
                <a:stretch>
                  <a:fillRect l="-699" t="-1348" r="-1198" b="-674"/>
                </a:stretch>
              </a:blipFill>
            </p:spPr>
            <p:txBody>
              <a:bodyPr/>
              <a:lstStyle/>
              <a:p>
                <a:r>
                  <a:rPr lang="en-US">
                    <a:noFill/>
                  </a:rPr>
                  <a:t> </a:t>
                </a:r>
              </a:p>
            </p:txBody>
          </p:sp>
        </mc:Fallback>
      </mc:AlternateContent>
    </p:spTree>
    <p:extLst>
      <p:ext uri="{BB962C8B-B14F-4D97-AF65-F5344CB8AC3E}">
        <p14:creationId xmlns:p14="http://schemas.microsoft.com/office/powerpoint/2010/main" val="3215325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Basics</a:t>
            </a:r>
            <a:br>
              <a:rPr lang="en-US" dirty="0"/>
            </a:br>
            <a:r>
              <a:rPr lang="en-US" dirty="0"/>
              <a:t>Waves in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41413" y="2249487"/>
                <a:ext cx="6317170" cy="3541714"/>
              </a:xfrm>
            </p:spPr>
            <p:txBody>
              <a:bodyPr>
                <a:normAutofit fontScale="92500" lnSpcReduction="20000"/>
              </a:bodyPr>
              <a:lstStyle/>
              <a:p>
                <a:r>
                  <a:rPr lang="en-US" dirty="0"/>
                  <a:t>The number of complete waves every second is the frequency</a:t>
                </a:r>
              </a:p>
              <a:p>
                <a:r>
                  <a:rPr lang="en-US" dirty="0"/>
                  <a:t>The frequency is therefore the reciprocal of the period </a:t>
                </a: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𝑓</m:t>
                        </m:r>
                      </m:den>
                    </m:f>
                  </m:oMath>
                </a14:m>
                <a:endParaRPr lang="en-US" b="0" dirty="0"/>
              </a:p>
              <a:p>
                <a:r>
                  <a:rPr lang="en-US" dirty="0"/>
                  <a:t>So, </a:t>
                </a:r>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𝜆</m:t>
                        </m:r>
                      </m:num>
                      <m:den>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𝑓</m:t>
                            </m:r>
                          </m:den>
                        </m:f>
                      </m:den>
                    </m:f>
                  </m:oMath>
                </a14:m>
                <a:r>
                  <a:rPr lang="en-US" b="0" dirty="0">
                    <a:ea typeface="Cambria Math" panose="02040503050406030204" pitchFamily="18" charset="0"/>
                  </a:rPr>
                  <a:t>  OR </a:t>
                </a:r>
                <a14:m>
                  <m:oMath xmlns:m="http://schemas.openxmlformats.org/officeDocument/2006/math">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𝜆</m:t>
                    </m:r>
                  </m:oMath>
                </a14:m>
                <a:endParaRPr lang="en-US" b="0" dirty="0">
                  <a:ea typeface="Cambria Math" panose="02040503050406030204" pitchFamily="18" charset="0"/>
                </a:endParaRPr>
              </a:p>
              <a:p>
                <a:r>
                  <a:rPr lang="en-US" dirty="0">
                    <a:ea typeface="Cambria Math" panose="02040503050406030204" pitchFamily="18" charset="0"/>
                  </a:rPr>
                  <a:t>V is a constant at 300,000,000 meters per second  also known as the speed of light</a:t>
                </a:r>
                <a:endParaRPr lang="en-US" b="0" dirty="0">
                  <a:ea typeface="Cambria Math" panose="02040503050406030204" pitchFamily="18" charset="0"/>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41413" y="2249487"/>
                <a:ext cx="6317170" cy="3541714"/>
              </a:xfrm>
              <a:blipFill>
                <a:blip r:embed="rId2"/>
                <a:stretch>
                  <a:fillRect l="-1639" t="-3098"/>
                </a:stretch>
              </a:blipFill>
            </p:spPr>
            <p:txBody>
              <a:bodyPr/>
              <a:lstStyle/>
              <a:p>
                <a:r>
                  <a:rPr lang="en-US">
                    <a:noFill/>
                  </a:rPr>
                  <a:t> </a:t>
                </a:r>
              </a:p>
            </p:txBody>
          </p:sp>
        </mc:Fallback>
      </mc:AlternateContent>
      <p:pic>
        <p:nvPicPr>
          <p:cNvPr id="4" name="Content Placeholder 3"/>
          <p:cNvPicPr>
            <a:picLocks noChangeAspect="1"/>
          </p:cNvPicPr>
          <p:nvPr/>
        </p:nvPicPr>
        <p:blipFill>
          <a:blip r:embed="rId3"/>
          <a:stretch>
            <a:fillRect/>
          </a:stretch>
        </p:blipFill>
        <p:spPr>
          <a:xfrm>
            <a:off x="7458583" y="2249487"/>
            <a:ext cx="3588829" cy="3234567"/>
          </a:xfrm>
          <a:prstGeom prst="rect">
            <a:avLst/>
          </a:prstGeom>
        </p:spPr>
      </p:pic>
    </p:spTree>
    <p:extLst>
      <p:ext uri="{BB962C8B-B14F-4D97-AF65-F5344CB8AC3E}">
        <p14:creationId xmlns:p14="http://schemas.microsoft.com/office/powerpoint/2010/main" val="21196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Basics</a:t>
            </a:r>
            <a:br>
              <a:rPr lang="en-US" dirty="0"/>
            </a:br>
            <a:r>
              <a:rPr lang="en-US" dirty="0"/>
              <a:t>why do we care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chor="ctr"/>
              <a:lstStyle/>
              <a:p>
                <a:r>
                  <a:rPr lang="en-US" dirty="0"/>
                  <a:t>The equation </a:t>
                </a:r>
                <a14:m>
                  <m:oMath xmlns:m="http://schemas.openxmlformats.org/officeDocument/2006/math">
                    <m:r>
                      <a:rPr lang="en-US" i="1">
                        <a:latin typeface="Cambria Math" panose="02040503050406030204" pitchFamily="18" charset="0"/>
                        <a:ea typeface="Cambria Math" panose="02040503050406030204" pitchFamily="18" charset="0"/>
                      </a:rPr>
                      <m:t>𝑉</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𝜆</m:t>
                    </m:r>
                  </m:oMath>
                </a14:m>
                <a:r>
                  <a:rPr lang="en-US" dirty="0">
                    <a:ea typeface="Cambria Math" panose="02040503050406030204" pitchFamily="18" charset="0"/>
                  </a:rPr>
                  <a:t>  can be rearranged to determine frequency and meters, or band.</a:t>
                </a:r>
              </a:p>
              <a:p>
                <a:r>
                  <a:rPr lang="en-US" dirty="0">
                    <a:ea typeface="Cambria Math" panose="02040503050406030204" pitchFamily="18" charset="0"/>
                  </a:rPr>
                  <a:t>This is needed to construct a dipole.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31" r="-1600"/>
                </a:stretch>
              </a:blipFill>
            </p:spPr>
            <p:txBody>
              <a:bodyPr/>
              <a:lstStyle/>
              <a:p>
                <a:r>
                  <a:rPr lang="en-US">
                    <a:noFill/>
                  </a:rPr>
                  <a:t> </a:t>
                </a:r>
              </a:p>
            </p:txBody>
          </p:sp>
        </mc:Fallback>
      </mc:AlternateContent>
    </p:spTree>
    <p:extLst>
      <p:ext uri="{BB962C8B-B14F-4D97-AF65-F5344CB8AC3E}">
        <p14:creationId xmlns:p14="http://schemas.microsoft.com/office/powerpoint/2010/main" val="958972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Dipole</a:t>
            </a:r>
          </a:p>
        </p:txBody>
      </p:sp>
      <p:pic>
        <p:nvPicPr>
          <p:cNvPr id="4" name="Content Placeholder 3"/>
          <p:cNvPicPr>
            <a:picLocks noGrp="1" noChangeAspect="1"/>
          </p:cNvPicPr>
          <p:nvPr>
            <p:ph idx="1"/>
          </p:nvPr>
        </p:nvPicPr>
        <p:blipFill>
          <a:blip r:embed="rId2"/>
          <a:stretch>
            <a:fillRect/>
          </a:stretch>
        </p:blipFill>
        <p:spPr>
          <a:xfrm>
            <a:off x="6706830" y="2097087"/>
            <a:ext cx="4340581" cy="3600327"/>
          </a:xfrm>
          <a:prstGeom prst="rect">
            <a:avLst/>
          </a:prstGeom>
        </p:spPr>
      </p:pic>
      <p:sp>
        <p:nvSpPr>
          <p:cNvPr id="5" name="TextBox 4"/>
          <p:cNvSpPr txBox="1"/>
          <p:nvPr/>
        </p:nvSpPr>
        <p:spPr>
          <a:xfrm>
            <a:off x="1141412" y="2097087"/>
            <a:ext cx="5565417" cy="2800767"/>
          </a:xfrm>
          <a:prstGeom prst="rect">
            <a:avLst/>
          </a:prstGeom>
          <a:noFill/>
        </p:spPr>
        <p:txBody>
          <a:bodyPr wrap="square" rtlCol="0">
            <a:spAutoFit/>
          </a:bodyPr>
          <a:lstStyle/>
          <a:p>
            <a:r>
              <a:rPr lang="en-US" sz="2200" dirty="0"/>
              <a:t>The key to a dipole is the endpoints.</a:t>
            </a:r>
          </a:p>
          <a:p>
            <a:r>
              <a:rPr lang="en-US" sz="2200" dirty="0"/>
              <a:t>The voltage standing wave is high at the endpoints and low at the center whereas the current is low at the endpoints and high in the center.</a:t>
            </a:r>
          </a:p>
          <a:p>
            <a:endParaRPr lang="en-US" sz="2200" dirty="0"/>
          </a:p>
          <a:p>
            <a:r>
              <a:rPr lang="en-US" sz="2200" dirty="0"/>
              <a:t>The important thing to note is that the current and voltage peak ¼ wave off of each other.</a:t>
            </a:r>
          </a:p>
        </p:txBody>
      </p:sp>
    </p:spTree>
    <p:extLst>
      <p:ext uri="{BB962C8B-B14F-4D97-AF65-F5344CB8AC3E}">
        <p14:creationId xmlns:p14="http://schemas.microsoft.com/office/powerpoint/2010/main" val="193523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3536087" cy="1478570"/>
          </a:xfrm>
        </p:spPr>
        <p:txBody>
          <a:bodyPr/>
          <a:lstStyle/>
          <a:p>
            <a:r>
              <a:rPr lang="en-US" dirty="0"/>
              <a:t>Impedance and capacitance</a:t>
            </a:r>
          </a:p>
        </p:txBody>
      </p:sp>
      <p:pic>
        <p:nvPicPr>
          <p:cNvPr id="4" name="Content Placeholder 3"/>
          <p:cNvPicPr>
            <a:picLocks noGrp="1" noChangeAspect="1"/>
          </p:cNvPicPr>
          <p:nvPr>
            <p:ph idx="1"/>
          </p:nvPr>
        </p:nvPicPr>
        <p:blipFill>
          <a:blip r:embed="rId2"/>
          <a:stretch>
            <a:fillRect/>
          </a:stretch>
        </p:blipFill>
        <p:spPr>
          <a:xfrm>
            <a:off x="4677500" y="618518"/>
            <a:ext cx="6369911" cy="6049568"/>
          </a:xfrm>
          <a:prstGeom prst="rect">
            <a:avLst/>
          </a:prstGeom>
        </p:spPr>
      </p:pic>
      <p:sp>
        <p:nvSpPr>
          <p:cNvPr id="5" name="TextBox 4"/>
          <p:cNvSpPr txBox="1"/>
          <p:nvPr/>
        </p:nvSpPr>
        <p:spPr>
          <a:xfrm>
            <a:off x="1141412" y="2363372"/>
            <a:ext cx="3536087" cy="3754874"/>
          </a:xfrm>
          <a:prstGeom prst="rect">
            <a:avLst/>
          </a:prstGeom>
          <a:noFill/>
        </p:spPr>
        <p:txBody>
          <a:bodyPr wrap="square" rtlCol="0">
            <a:spAutoFit/>
          </a:bodyPr>
          <a:lstStyle/>
          <a:p>
            <a:pPr marL="285750" indent="-285750">
              <a:buFont typeface="Arial" panose="020B0604020202020204" pitchFamily="34" charset="0"/>
              <a:buChar char="•"/>
            </a:pPr>
            <a:r>
              <a:rPr lang="en-US" sz="2200" dirty="0"/>
              <a:t>An antenna of the correct length presents pure resistance to the source Line A</a:t>
            </a:r>
          </a:p>
          <a:p>
            <a:pPr marL="285750" indent="-285750">
              <a:buFont typeface="Arial" panose="020B0604020202020204" pitchFamily="34" charset="0"/>
              <a:buChar char="•"/>
            </a:pPr>
            <a:r>
              <a:rPr lang="en-US" sz="2200" dirty="0"/>
              <a:t>A longer than ½ wave presents an inductive load to the source Line B</a:t>
            </a:r>
          </a:p>
          <a:p>
            <a:pPr marL="285750" indent="-285750">
              <a:buFont typeface="Arial" panose="020B0604020202020204" pitchFamily="34" charset="0"/>
              <a:buChar char="•"/>
            </a:pPr>
            <a:r>
              <a:rPr lang="en-US" sz="2200" dirty="0"/>
              <a:t>A shorter than ½ wave presents a capacitive load to the source Line C</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4631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to Design and build!</a:t>
            </a:r>
          </a:p>
        </p:txBody>
      </p:sp>
      <p:sp>
        <p:nvSpPr>
          <p:cNvPr id="3" name="Content Placeholder 2"/>
          <p:cNvSpPr>
            <a:spLocks noGrp="1"/>
          </p:cNvSpPr>
          <p:nvPr>
            <p:ph idx="1"/>
          </p:nvPr>
        </p:nvSpPr>
        <p:spPr/>
        <p:txBody>
          <a:bodyPr/>
          <a:lstStyle/>
          <a:p>
            <a:r>
              <a:rPr lang="en-US" dirty="0"/>
              <a:t>Questions:</a:t>
            </a:r>
          </a:p>
          <a:p>
            <a:pPr lvl="1"/>
            <a:r>
              <a:rPr lang="en-US" sz="2200" dirty="0"/>
              <a:t>What does the antenna need to do?</a:t>
            </a:r>
          </a:p>
          <a:p>
            <a:pPr lvl="1"/>
            <a:r>
              <a:rPr lang="en-US" sz="2200" dirty="0"/>
              <a:t>Is this for a permanent installation, mobile, or portable?</a:t>
            </a:r>
          </a:p>
          <a:p>
            <a:pPr lvl="1"/>
            <a:r>
              <a:rPr lang="en-US" sz="2200" dirty="0"/>
              <a:t>Do I need just one frequency or multiple?</a:t>
            </a:r>
          </a:p>
          <a:p>
            <a:pPr lvl="1"/>
            <a:r>
              <a:rPr lang="en-US" sz="2200" dirty="0"/>
              <a:t>What are the space constraints?</a:t>
            </a:r>
          </a:p>
          <a:p>
            <a:pPr lvl="1"/>
            <a:r>
              <a:rPr lang="en-US" sz="2200" dirty="0"/>
              <a:t>Where is it going to be installed?</a:t>
            </a:r>
          </a:p>
          <a:p>
            <a:pPr lvl="1"/>
            <a:r>
              <a:rPr lang="en-US" sz="2200" dirty="0"/>
              <a:t>Aesthetic requirements</a:t>
            </a:r>
          </a:p>
          <a:p>
            <a:endParaRPr lang="en-US" dirty="0"/>
          </a:p>
        </p:txBody>
      </p:sp>
    </p:spTree>
    <p:extLst>
      <p:ext uri="{BB962C8B-B14F-4D97-AF65-F5344CB8AC3E}">
        <p14:creationId xmlns:p14="http://schemas.microsoft.com/office/powerpoint/2010/main" val="1414201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“Imitate until you can innovate”</a:t>
            </a:r>
            <a:br>
              <a:rPr lang="en-US" dirty="0" smtClean="0"/>
            </a:br>
            <a:r>
              <a:rPr lang="en-US" dirty="0"/>
              <a:t>	</a:t>
            </a:r>
            <a:r>
              <a:rPr lang="en-US" sz="2000" dirty="0" smtClean="0"/>
              <a:t>-Kevin Smith</a:t>
            </a:r>
            <a:endParaRPr lang="en-US" dirty="0"/>
          </a:p>
        </p:txBody>
      </p:sp>
      <p:sp>
        <p:nvSpPr>
          <p:cNvPr id="3" name="Content Placeholder 2"/>
          <p:cNvSpPr>
            <a:spLocks noGrp="1"/>
          </p:cNvSpPr>
          <p:nvPr>
            <p:ph idx="1"/>
          </p:nvPr>
        </p:nvSpPr>
        <p:spPr>
          <a:xfrm>
            <a:off x="1141412" y="1887860"/>
            <a:ext cx="9905999" cy="4191070"/>
          </a:xfrm>
        </p:spPr>
        <p:txBody>
          <a:bodyPr>
            <a:normAutofit fontScale="55000" lnSpcReduction="20000"/>
          </a:bodyPr>
          <a:lstStyle/>
          <a:p>
            <a:r>
              <a:rPr lang="en-US" sz="3600" dirty="0"/>
              <a:t>Has someone built an antenna that will work for your needs?</a:t>
            </a:r>
          </a:p>
          <a:p>
            <a:r>
              <a:rPr lang="en-US" sz="3600" dirty="0"/>
              <a:t>Is there a guide that can walk you through the build?</a:t>
            </a:r>
          </a:p>
          <a:p>
            <a:pPr lvl="1"/>
            <a:r>
              <a:rPr lang="en-US" sz="3600" dirty="0"/>
              <a:t>RSGB Stealth Antennas</a:t>
            </a:r>
          </a:p>
          <a:p>
            <a:pPr lvl="1"/>
            <a:r>
              <a:rPr lang="en-US" sz="3600" dirty="0"/>
              <a:t>RSGB HF Antennas for Everyone</a:t>
            </a:r>
          </a:p>
          <a:p>
            <a:pPr lvl="1"/>
            <a:r>
              <a:rPr lang="en-US" sz="3600" dirty="0"/>
              <a:t>ARRL Antenna Book</a:t>
            </a:r>
          </a:p>
          <a:p>
            <a:pPr lvl="1"/>
            <a:r>
              <a:rPr lang="en-US" sz="3600" dirty="0"/>
              <a:t>ARRL Basic Antennas</a:t>
            </a:r>
          </a:p>
          <a:p>
            <a:pPr lvl="1"/>
            <a:r>
              <a:rPr lang="en-US" sz="3600" dirty="0"/>
              <a:t>ARRL Wire Antenna Classics </a:t>
            </a:r>
          </a:p>
          <a:p>
            <a:pPr lvl="1"/>
            <a:r>
              <a:rPr lang="en-US" sz="3600" dirty="0"/>
              <a:t>And many others</a:t>
            </a:r>
          </a:p>
          <a:p>
            <a:r>
              <a:rPr lang="en-US" sz="3600" dirty="0"/>
              <a:t>Look around at what fellow hams have in the area</a:t>
            </a:r>
          </a:p>
          <a:p>
            <a:r>
              <a:rPr lang="en-US" sz="3600" dirty="0"/>
              <a:t>Pictures on QRZ or the internet in general.</a:t>
            </a:r>
          </a:p>
          <a:p>
            <a:endParaRPr lang="en-US" dirty="0"/>
          </a:p>
        </p:txBody>
      </p:sp>
    </p:spTree>
    <p:extLst>
      <p:ext uri="{BB962C8B-B14F-4D97-AF65-F5344CB8AC3E}">
        <p14:creationId xmlns:p14="http://schemas.microsoft.com/office/powerpoint/2010/main" val="3365510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a:t>
            </a:r>
          </a:p>
        </p:txBody>
      </p:sp>
      <p:sp>
        <p:nvSpPr>
          <p:cNvPr id="3" name="Content Placeholder 2"/>
          <p:cNvSpPr>
            <a:spLocks noGrp="1"/>
          </p:cNvSpPr>
          <p:nvPr>
            <p:ph idx="1"/>
          </p:nvPr>
        </p:nvSpPr>
        <p:spPr/>
        <p:txBody>
          <a:bodyPr>
            <a:normAutofit/>
          </a:bodyPr>
          <a:lstStyle/>
          <a:p>
            <a:pPr marL="0" indent="0">
              <a:buNone/>
            </a:pPr>
            <a:r>
              <a:rPr lang="en-US" dirty="0"/>
              <a:t>Whether you are designing your own from a blank page, following instructions from the ARRL Antenna Book, or duplicating a picture that you saw somewhere, start by drawing a diagram.</a:t>
            </a:r>
          </a:p>
          <a:p>
            <a:r>
              <a:rPr lang="en-US" dirty="0"/>
              <a:t>It doesn’t have to be to scale</a:t>
            </a:r>
          </a:p>
          <a:p>
            <a:r>
              <a:rPr lang="en-US" dirty="0"/>
              <a:t>It doesn’t have to use technically accurate symbols</a:t>
            </a:r>
          </a:p>
          <a:p>
            <a:r>
              <a:rPr lang="en-US" dirty="0"/>
              <a:t>Its purpose is to help you understand what you are setting out to do.</a:t>
            </a:r>
          </a:p>
        </p:txBody>
      </p:sp>
    </p:spTree>
    <p:extLst>
      <p:ext uri="{BB962C8B-B14F-4D97-AF65-F5344CB8AC3E}">
        <p14:creationId xmlns:p14="http://schemas.microsoft.com/office/powerpoint/2010/main" val="3831149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a:t>
            </a:r>
          </a:p>
        </p:txBody>
      </p:sp>
      <p:sp>
        <p:nvSpPr>
          <p:cNvPr id="3" name="Content Placeholder 2"/>
          <p:cNvSpPr>
            <a:spLocks noGrp="1"/>
          </p:cNvSpPr>
          <p:nvPr>
            <p:ph idx="1"/>
          </p:nvPr>
        </p:nvSpPr>
        <p:spPr/>
        <p:txBody>
          <a:bodyPr/>
          <a:lstStyle/>
          <a:p>
            <a:r>
              <a:rPr lang="en-US" dirty="0"/>
              <a:t>Key Factors</a:t>
            </a:r>
          </a:p>
          <a:p>
            <a:pPr lvl="1"/>
            <a:r>
              <a:rPr lang="en-US" sz="2400" dirty="0"/>
              <a:t>What components do you have access to?</a:t>
            </a:r>
          </a:p>
          <a:p>
            <a:pPr lvl="1"/>
            <a:r>
              <a:rPr lang="en-US" sz="2400" dirty="0"/>
              <a:t>What tools are at your disposal?</a:t>
            </a:r>
          </a:p>
          <a:p>
            <a:pPr lvl="1"/>
            <a:r>
              <a:rPr lang="en-US" sz="2400" dirty="0"/>
              <a:t>What fabrication techniques are you comfortable with?</a:t>
            </a:r>
          </a:p>
          <a:p>
            <a:pPr lvl="1"/>
            <a:endParaRPr lang="en-US" dirty="0"/>
          </a:p>
        </p:txBody>
      </p:sp>
    </p:spTree>
    <p:extLst>
      <p:ext uri="{BB962C8B-B14F-4D97-AF65-F5344CB8AC3E}">
        <p14:creationId xmlns:p14="http://schemas.microsoft.com/office/powerpoint/2010/main" val="255218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Tools</a:t>
            </a:r>
          </a:p>
        </p:txBody>
      </p:sp>
      <p:sp>
        <p:nvSpPr>
          <p:cNvPr id="3" name="Content Placeholder 2"/>
          <p:cNvSpPr>
            <a:spLocks noGrp="1"/>
          </p:cNvSpPr>
          <p:nvPr>
            <p:ph idx="1"/>
          </p:nvPr>
        </p:nvSpPr>
        <p:spPr>
          <a:xfrm>
            <a:off x="1141412" y="2249487"/>
            <a:ext cx="4543771" cy="3541714"/>
          </a:xfrm>
        </p:spPr>
        <p:txBody>
          <a:bodyPr>
            <a:normAutofit/>
          </a:bodyPr>
          <a:lstStyle/>
          <a:p>
            <a:r>
              <a:rPr lang="en-US" dirty="0"/>
              <a:t>PVC cutters</a:t>
            </a:r>
          </a:p>
          <a:p>
            <a:r>
              <a:rPr lang="en-US" dirty="0"/>
              <a:t>Miter saw</a:t>
            </a:r>
          </a:p>
          <a:p>
            <a:r>
              <a:rPr lang="en-US" dirty="0"/>
              <a:t>Drill press</a:t>
            </a:r>
          </a:p>
          <a:p>
            <a:r>
              <a:rPr lang="en-US" dirty="0"/>
              <a:t>Torch and solder</a:t>
            </a:r>
          </a:p>
          <a:p>
            <a:r>
              <a:rPr lang="en-US" dirty="0"/>
              <a:t>Wire strippers</a:t>
            </a:r>
          </a:p>
        </p:txBody>
      </p:sp>
      <p:sp>
        <p:nvSpPr>
          <p:cNvPr id="4" name="Content Placeholder 2"/>
          <p:cNvSpPr txBox="1">
            <a:spLocks/>
          </p:cNvSpPr>
          <p:nvPr/>
        </p:nvSpPr>
        <p:spPr>
          <a:xfrm>
            <a:off x="5685183" y="2249487"/>
            <a:ext cx="4543771"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dirty="0"/>
              <a:t>Drill (Cordless or corded)</a:t>
            </a:r>
          </a:p>
          <a:p>
            <a:r>
              <a:rPr lang="en-US" dirty="0"/>
              <a:t>Drill Press</a:t>
            </a:r>
          </a:p>
          <a:p>
            <a:r>
              <a:rPr lang="en-US" dirty="0" err="1"/>
              <a:t>Multimeter</a:t>
            </a:r>
            <a:endParaRPr lang="en-US" dirty="0"/>
          </a:p>
          <a:p>
            <a:r>
              <a:rPr lang="en-US" dirty="0"/>
              <a:t>Antenna analyzer</a:t>
            </a:r>
          </a:p>
        </p:txBody>
      </p:sp>
    </p:spTree>
    <p:extLst>
      <p:ext uri="{BB962C8B-B14F-4D97-AF65-F5344CB8AC3E}">
        <p14:creationId xmlns:p14="http://schemas.microsoft.com/office/powerpoint/2010/main" val="1513894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a:t>
            </a:r>
          </a:p>
        </p:txBody>
      </p:sp>
      <p:sp>
        <p:nvSpPr>
          <p:cNvPr id="3" name="Content Placeholder 2"/>
          <p:cNvSpPr>
            <a:spLocks noGrp="1"/>
          </p:cNvSpPr>
          <p:nvPr>
            <p:ph idx="1"/>
          </p:nvPr>
        </p:nvSpPr>
        <p:spPr/>
        <p:txBody>
          <a:bodyPr>
            <a:normAutofit fontScale="92500"/>
          </a:bodyPr>
          <a:lstStyle/>
          <a:p>
            <a:r>
              <a:rPr lang="en-US" dirty="0"/>
              <a:t>The plumbing section is your friend.</a:t>
            </a:r>
          </a:p>
          <a:p>
            <a:r>
              <a:rPr lang="en-US" dirty="0"/>
              <a:t>Copper pipe makes for great antennas.</a:t>
            </a:r>
          </a:p>
          <a:p>
            <a:r>
              <a:rPr lang="en-US" dirty="0"/>
              <a:t>PVC is a fantastic form for coils.</a:t>
            </a:r>
          </a:p>
          <a:p>
            <a:r>
              <a:rPr lang="en-US" dirty="0"/>
              <a:t>The strange looks from the Menard’s plumbing department when you tell them that you’re building an antenna are priceless!</a:t>
            </a:r>
          </a:p>
          <a:p>
            <a:r>
              <a:rPr lang="en-US" dirty="0"/>
              <a:t>Stick to copper, brass, aluminum, and stainless steel for hardware and radiators.</a:t>
            </a:r>
          </a:p>
          <a:p>
            <a:pPr lvl="1"/>
            <a:r>
              <a:rPr lang="en-US" dirty="0"/>
              <a:t>Steel has a high internal resistance that is less than ideal.</a:t>
            </a:r>
          </a:p>
        </p:txBody>
      </p:sp>
    </p:spTree>
    <p:extLst>
      <p:ext uri="{BB962C8B-B14F-4D97-AF65-F5344CB8AC3E}">
        <p14:creationId xmlns:p14="http://schemas.microsoft.com/office/powerpoint/2010/main" val="14820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inverted V</a:t>
            </a:r>
          </a:p>
        </p:txBody>
      </p:sp>
      <p:sp>
        <p:nvSpPr>
          <p:cNvPr id="3" name="Content Placeholder 2"/>
          <p:cNvSpPr>
            <a:spLocks noGrp="1"/>
          </p:cNvSpPr>
          <p:nvPr>
            <p:ph idx="1"/>
          </p:nvPr>
        </p:nvSpPr>
        <p:spPr>
          <a:xfrm>
            <a:off x="1141413" y="3057869"/>
            <a:ext cx="9905999" cy="3541714"/>
          </a:xfrm>
        </p:spPr>
        <p:txBody>
          <a:bodyPr>
            <a:normAutofit fontScale="85000" lnSpcReduction="10000"/>
          </a:bodyPr>
          <a:lstStyle/>
          <a:p>
            <a:r>
              <a:rPr lang="en-US" dirty="0"/>
              <a:t>Simplest of my antennas</a:t>
            </a:r>
          </a:p>
          <a:p>
            <a:r>
              <a:rPr lang="en-US" dirty="0"/>
              <a:t>It’s a ½ wave dipole supported in the center with the other ends anchored near the ground.</a:t>
            </a:r>
          </a:p>
          <a:p>
            <a:r>
              <a:rPr lang="en-US" dirty="0"/>
              <a:t>The radiation pattern is Near Vertical.  Which is why it is a Near Vertical Incident </a:t>
            </a:r>
            <a:r>
              <a:rPr lang="en-US" dirty="0" err="1"/>
              <a:t>Skywave</a:t>
            </a:r>
            <a:r>
              <a:rPr lang="en-US" dirty="0"/>
              <a:t> (NVIS) antenna</a:t>
            </a:r>
          </a:p>
          <a:p>
            <a:r>
              <a:rPr lang="en-US" dirty="0"/>
              <a:t>These are good for communication with “nearby” stations.</a:t>
            </a:r>
          </a:p>
          <a:p>
            <a:r>
              <a:rPr lang="en-US" dirty="0"/>
              <a:t>Mine is used for Indiana QSO Party (INQP) and Indiana State Parks on the Air (ISPOTA)</a:t>
            </a:r>
          </a:p>
          <a:p>
            <a:r>
              <a:rPr lang="en-US" dirty="0"/>
              <a:t>Furthest contact on mine was near Rome, Italy on 40 meters.</a:t>
            </a:r>
          </a:p>
        </p:txBody>
      </p:sp>
      <p:pic>
        <p:nvPicPr>
          <p:cNvPr id="4" name="Picture 3"/>
          <p:cNvPicPr>
            <a:picLocks noChangeAspect="1"/>
          </p:cNvPicPr>
          <p:nvPr/>
        </p:nvPicPr>
        <p:blipFill rotWithShape="1">
          <a:blip r:embed="rId2"/>
          <a:srcRect t="32801" r="50206" b="36232"/>
          <a:stretch/>
        </p:blipFill>
        <p:spPr>
          <a:xfrm>
            <a:off x="4717774" y="618517"/>
            <a:ext cx="6329637" cy="2956395"/>
          </a:xfrm>
          <a:prstGeom prst="rect">
            <a:avLst/>
          </a:prstGeom>
        </p:spPr>
      </p:pic>
    </p:spTree>
    <p:extLst>
      <p:ext uri="{BB962C8B-B14F-4D97-AF65-F5344CB8AC3E}">
        <p14:creationId xmlns:p14="http://schemas.microsoft.com/office/powerpoint/2010/main" val="1440653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Monopole</a:t>
            </a:r>
          </a:p>
        </p:txBody>
      </p:sp>
      <p:sp>
        <p:nvSpPr>
          <p:cNvPr id="3" name="Content Placeholder 2"/>
          <p:cNvSpPr>
            <a:spLocks noGrp="1"/>
          </p:cNvSpPr>
          <p:nvPr>
            <p:ph idx="1"/>
          </p:nvPr>
        </p:nvSpPr>
        <p:spPr>
          <a:xfrm>
            <a:off x="1141412" y="2249487"/>
            <a:ext cx="7790554" cy="3541714"/>
          </a:xfrm>
        </p:spPr>
        <p:txBody>
          <a:bodyPr>
            <a:normAutofit fontScale="92500"/>
          </a:bodyPr>
          <a:lstStyle/>
          <a:p>
            <a:r>
              <a:rPr lang="en-US" dirty="0"/>
              <a:t>Nearly as simple as the Inverted V</a:t>
            </a:r>
          </a:p>
          <a:p>
            <a:r>
              <a:rPr lang="en-US" dirty="0"/>
              <a:t>¾ copper pipe cut into 4 foot sections with various length end pieces to allow it to be a ¼ wave on 40-10 meter bands (1 band at a time)</a:t>
            </a:r>
          </a:p>
          <a:p>
            <a:r>
              <a:rPr lang="en-US" dirty="0"/>
              <a:t>A portable ground plane was constructed from toilet ring repair gaskets and tape measures</a:t>
            </a:r>
          </a:p>
          <a:p>
            <a:r>
              <a:rPr lang="en-US" dirty="0"/>
              <a:t>Used mostly for INQP and INSPOTA due to high takeoff angles.</a:t>
            </a:r>
          </a:p>
        </p:txBody>
      </p:sp>
      <p:pic>
        <p:nvPicPr>
          <p:cNvPr id="4" name="Picture 3"/>
          <p:cNvPicPr>
            <a:picLocks noChangeAspect="1"/>
          </p:cNvPicPr>
          <p:nvPr/>
        </p:nvPicPr>
        <p:blipFill rotWithShape="1">
          <a:blip r:embed="rId2"/>
          <a:srcRect l="33876" t="21128" r="39623" b="26570"/>
          <a:stretch/>
        </p:blipFill>
        <p:spPr>
          <a:xfrm>
            <a:off x="8931966" y="618517"/>
            <a:ext cx="2115446" cy="5702770"/>
          </a:xfrm>
          <a:prstGeom prst="rect">
            <a:avLst/>
          </a:prstGeom>
        </p:spPr>
      </p:pic>
    </p:spTree>
    <p:extLst>
      <p:ext uri="{BB962C8B-B14F-4D97-AF65-F5344CB8AC3E}">
        <p14:creationId xmlns:p14="http://schemas.microsoft.com/office/powerpoint/2010/main" val="297070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Micro-Vert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41413" y="1709530"/>
                <a:ext cx="7984432" cy="4792953"/>
              </a:xfrm>
            </p:spPr>
            <p:txBody>
              <a:bodyPr>
                <a:normAutofit fontScale="85000" lnSpcReduction="20000"/>
              </a:bodyPr>
              <a:lstStyle/>
              <a:p>
                <a:r>
                  <a:rPr lang="en-US" dirty="0"/>
                  <a:t>Components</a:t>
                </a:r>
              </a:p>
              <a:p>
                <a:pPr lvl="1"/>
                <a:r>
                  <a:rPr lang="en-US" dirty="0"/>
                  <a:t>Capacitive Radiator</a:t>
                </a:r>
              </a:p>
              <a:p>
                <a:pPr lvl="2"/>
                <a:r>
                  <a:rPr lang="en-US" dirty="0"/>
                  <a:t>Length (mm) calculated by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𝑠</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4700</m:t>
                        </m:r>
                      </m:num>
                      <m:den>
                        <m:r>
                          <a:rPr lang="en-US" b="0" i="1" smtClean="0">
                            <a:latin typeface="Cambria Math" panose="02040503050406030204" pitchFamily="18" charset="0"/>
                          </a:rPr>
                          <m:t>𝑓</m:t>
                        </m:r>
                      </m:den>
                    </m:f>
                  </m:oMath>
                </a14:m>
                <a:endParaRPr lang="en-US" b="0" dirty="0"/>
              </a:p>
              <a:p>
                <a:pPr lvl="2"/>
                <a:r>
                  <a:rPr lang="en-US" dirty="0"/>
                  <a:t>Capacitance calculated by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𝑝𝐹</m:t>
                        </m:r>
                      </m:sub>
                    </m:sSub>
                    <m:r>
                      <a:rPr lang="en-US" b="0" i="1" smtClean="0">
                        <a:latin typeface="Cambria Math" panose="02040503050406030204" pitchFamily="18" charset="0"/>
                      </a:rPr>
                      <m:t>=19.1∗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𝑠</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0.575 </m:t>
                            </m:r>
                          </m:e>
                        </m:func>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𝑠</m:t>
                                    </m:r>
                                  </m:sub>
                                </m:sSub>
                              </m:num>
                              <m:den>
                                <m:r>
                                  <a:rPr lang="en-US" b="0" i="1" smtClean="0">
                                    <a:latin typeface="Cambria Math" panose="02040503050406030204" pitchFamily="18" charset="0"/>
                                  </a:rPr>
                                  <m:t>𝑑</m:t>
                                </m:r>
                              </m:den>
                            </m:f>
                          </m:e>
                        </m:d>
                      </m:den>
                    </m:f>
                  </m:oMath>
                </a14:m>
                <a:endParaRPr lang="en-US" b="0" dirty="0"/>
              </a:p>
              <a:p>
                <a:pPr lvl="1"/>
                <a:r>
                  <a:rPr lang="en-US" dirty="0"/>
                  <a:t>Reactance Coil (Loading Coil)</a:t>
                </a:r>
              </a:p>
              <a:p>
                <a:pPr lvl="2"/>
                <a:r>
                  <a:rPr lang="en-US" dirty="0"/>
                  <a:t>Inductive reactance to compensate for the capacitive reactance</a:t>
                </a:r>
              </a:p>
              <a:p>
                <a:pPr lvl="2"/>
                <a:r>
                  <a:rPr lang="en-US" dirty="0"/>
                  <a:t>Inductance calculated by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𝐿</m:t>
                        </m:r>
                      </m:e>
                      <m:sub>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𝐻</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159</m:t>
                                    </m:r>
                                  </m:num>
                                  <m:den>
                                    <m:r>
                                      <a:rPr lang="en-US" b="0" i="1" smtClean="0">
                                        <a:latin typeface="Cambria Math" panose="02040503050406030204" pitchFamily="18" charset="0"/>
                                      </a:rPr>
                                      <m:t>𝑓</m:t>
                                    </m:r>
                                  </m:den>
                                </m:f>
                              </m:e>
                            </m:d>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𝑝𝐹</m:t>
                            </m:r>
                          </m:sub>
                        </m:sSub>
                      </m:den>
                    </m:f>
                  </m:oMath>
                </a14:m>
                <a:endParaRPr lang="en-US" b="0" dirty="0"/>
              </a:p>
              <a:p>
                <a:pPr lvl="2"/>
                <a:r>
                  <a:rPr lang="en-US" dirty="0"/>
                  <a:t>More on that in a minute</a:t>
                </a:r>
              </a:p>
              <a:p>
                <a:pPr lvl="1"/>
                <a:r>
                  <a:rPr lang="en-US" dirty="0"/>
                  <a:t>Counterpoise</a:t>
                </a:r>
              </a:p>
              <a:p>
                <a:pPr lvl="2"/>
                <a:r>
                  <a:rPr lang="en-US" dirty="0"/>
                  <a:t>Acts as the “ground plane” for the antenna</a:t>
                </a:r>
              </a:p>
              <a:p>
                <a:pPr lvl="2"/>
                <a:r>
                  <a:rPr lang="en-US" dirty="0"/>
                  <a:t>Uses the antenna feed line in conjunction with an RF choke </a:t>
                </a:r>
                <a:r>
                  <a:rPr lang="en-US" dirty="0" err="1"/>
                  <a:t>balun</a:t>
                </a:r>
                <a:endParaRPr lang="en-US" dirty="0"/>
              </a:p>
              <a:p>
                <a:pPr lvl="2"/>
                <a:r>
                  <a:rPr lang="en-US" dirty="0"/>
                  <a:t>Length (m) calculated by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58</m:t>
                        </m:r>
                      </m:num>
                      <m:den>
                        <m:r>
                          <a:rPr lang="en-US" b="0" i="1" smtClean="0">
                            <a:latin typeface="Cambria Math" panose="02040503050406030204" pitchFamily="18" charset="0"/>
                          </a:rPr>
                          <m:t>𝑓</m:t>
                        </m:r>
                      </m:den>
                    </m:f>
                  </m:oMath>
                </a14:m>
                <a:endParaRPr lang="en-US" b="0" dirty="0"/>
              </a:p>
              <a:p>
                <a:pPr lvl="2"/>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41413" y="1709530"/>
                <a:ext cx="7984432" cy="4792953"/>
              </a:xfrm>
              <a:blipFill>
                <a:blip r:embed="rId2"/>
                <a:stretch>
                  <a:fillRect l="-1069" t="-1906"/>
                </a:stretch>
              </a:blipFill>
            </p:spPr>
            <p:txBody>
              <a:bodyPr/>
              <a:lstStyle/>
              <a:p>
                <a:r>
                  <a:rPr lang="en-US">
                    <a:noFill/>
                  </a:rPr>
                  <a:t> </a:t>
                </a:r>
              </a:p>
            </p:txBody>
          </p:sp>
        </mc:Fallback>
      </mc:AlternateContent>
      <p:pic>
        <p:nvPicPr>
          <p:cNvPr id="4" name="Picture 3"/>
          <p:cNvPicPr>
            <a:picLocks noChangeAspect="1"/>
          </p:cNvPicPr>
          <p:nvPr/>
        </p:nvPicPr>
        <p:blipFill rotWithShape="1">
          <a:blip r:embed="rId3"/>
          <a:srcRect t="24374" r="14203" b="25847"/>
          <a:stretch/>
        </p:blipFill>
        <p:spPr>
          <a:xfrm rot="5400000">
            <a:off x="7144645" y="2599718"/>
            <a:ext cx="5883966" cy="1921566"/>
          </a:xfrm>
          <a:prstGeom prst="rect">
            <a:avLst/>
          </a:prstGeom>
        </p:spPr>
      </p:pic>
    </p:spTree>
    <p:extLst>
      <p:ext uri="{BB962C8B-B14F-4D97-AF65-F5344CB8AC3E}">
        <p14:creationId xmlns:p14="http://schemas.microsoft.com/office/powerpoint/2010/main" val="1013630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Isotron</a:t>
            </a:r>
            <a:endParaRPr lang="en-US" dirty="0"/>
          </a:p>
        </p:txBody>
      </p:sp>
      <p:pic>
        <p:nvPicPr>
          <p:cNvPr id="4" name="Content Placeholder 3"/>
          <p:cNvPicPr>
            <a:picLocks noGrp="1" noChangeAspect="1"/>
          </p:cNvPicPr>
          <p:nvPr>
            <p:ph idx="1"/>
          </p:nvPr>
        </p:nvPicPr>
        <p:blipFill rotWithShape="1">
          <a:blip r:embed="rId2"/>
          <a:srcRect l="7215" t="20328" r="23012" b="24294"/>
          <a:stretch/>
        </p:blipFill>
        <p:spPr>
          <a:xfrm>
            <a:off x="7747350" y="1357803"/>
            <a:ext cx="3300061" cy="4651513"/>
          </a:xfrm>
        </p:spPr>
      </p:pic>
      <p:sp>
        <p:nvSpPr>
          <p:cNvPr id="5" name="TextBox 4"/>
          <p:cNvSpPr txBox="1"/>
          <p:nvPr/>
        </p:nvSpPr>
        <p:spPr>
          <a:xfrm>
            <a:off x="967409" y="1563457"/>
            <a:ext cx="6779941" cy="5940088"/>
          </a:xfrm>
          <a:prstGeom prst="rect">
            <a:avLst/>
          </a:prstGeom>
          <a:noFill/>
        </p:spPr>
        <p:txBody>
          <a:bodyPr wrap="square" rtlCol="0">
            <a:spAutoFit/>
          </a:bodyPr>
          <a:lstStyle/>
          <a:p>
            <a:pPr marL="285750" indent="-285750">
              <a:buFont typeface="Arial" panose="020B0604020202020204" pitchFamily="34" charset="0"/>
              <a:buChar char="•"/>
            </a:pPr>
            <a:r>
              <a:rPr lang="en-US" dirty="0"/>
              <a:t>Components</a:t>
            </a:r>
          </a:p>
          <a:p>
            <a:pPr marL="742950" lvl="1" indent="-285750">
              <a:buFont typeface="Arial" panose="020B0604020202020204" pitchFamily="34" charset="0"/>
              <a:buChar char="•"/>
            </a:pPr>
            <a:r>
              <a:rPr lang="en-US" dirty="0"/>
              <a:t>Inductive coil</a:t>
            </a:r>
          </a:p>
          <a:p>
            <a:pPr marL="742950" lvl="1" indent="-285750">
              <a:buFont typeface="Arial" panose="020B0604020202020204" pitchFamily="34" charset="0"/>
              <a:buChar char="•"/>
            </a:pPr>
            <a:r>
              <a:rPr lang="en-US" dirty="0"/>
              <a:t>Large “Capture Area”</a:t>
            </a:r>
          </a:p>
          <a:p>
            <a:pPr marL="742950" lvl="1" indent="-285750">
              <a:buFont typeface="Arial" panose="020B0604020202020204" pitchFamily="34" charset="0"/>
              <a:buChar char="•"/>
            </a:pPr>
            <a:r>
              <a:rPr lang="en-US" dirty="0"/>
              <a:t>Large “Capture Area” as a counterpoise</a:t>
            </a:r>
          </a:p>
          <a:p>
            <a:pPr marL="285750" indent="-285750">
              <a:buFont typeface="Arial" panose="020B0604020202020204" pitchFamily="34" charset="0"/>
              <a:buChar char="•"/>
            </a:pPr>
            <a:r>
              <a:rPr lang="en-US" dirty="0"/>
              <a:t>How to build it</a:t>
            </a:r>
          </a:p>
          <a:p>
            <a:pPr marL="742950" lvl="1" indent="-285750">
              <a:buFont typeface="Arial" panose="020B0604020202020204" pitchFamily="34" charset="0"/>
              <a:buChar char="•"/>
            </a:pPr>
            <a:r>
              <a:rPr lang="en-US" dirty="0"/>
              <a:t>Copy the commercially produced version</a:t>
            </a:r>
          </a:p>
          <a:p>
            <a:pPr marL="742950" lvl="1" indent="-285750">
              <a:buFont typeface="Arial" panose="020B0604020202020204" pitchFamily="34" charset="0"/>
              <a:buChar char="•"/>
            </a:pPr>
            <a:r>
              <a:rPr lang="en-US" dirty="0"/>
              <a:t>I’m still working on figuring out the math</a:t>
            </a:r>
          </a:p>
          <a:p>
            <a:pPr marL="742950" lvl="1" indent="-285750">
              <a:buFont typeface="Arial" panose="020B0604020202020204" pitchFamily="34" charset="0"/>
              <a:buChar char="•"/>
            </a:pPr>
            <a:r>
              <a:rPr lang="en-US" dirty="0"/>
              <a:t>According to isotronantennas.com</a:t>
            </a:r>
          </a:p>
          <a:p>
            <a:pPr marL="1200150" lvl="2" indent="-285750">
              <a:buFont typeface="Arial" panose="020B0604020202020204" pitchFamily="34" charset="0"/>
              <a:buChar char="•"/>
            </a:pPr>
            <a:r>
              <a:rPr lang="en-US" sz="1400" dirty="0"/>
              <a:t>For an antenna to work, it should be electrically resonant. The ISOTRONS are electrically resonant by using only two components - the large coil in series with the capacitive plates of the antennas. (Match comes automatically with the right combination of the two components at resonance). There is more that is necessary for an efficient antenna. An antenna needs a certain amount of area to couple radiation to the atmosphere. Some call this the "Capture Area". However, this is an "AREA". This "area" can be any shape or form. The laws of physics for this phenomenon do not specify its appearance. THE ISOTRONS HAVE THIS RADIATION "AREA". The ISOTRONS exceed or equal (depending upon the model) the area of a conventional one-half wavelength dipole (#12 wire). In simple terms, we designed the ISOTRONS into a three dimensional package.</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80432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Baluns</a:t>
            </a:r>
            <a:endParaRPr lang="en-US" dirty="0"/>
          </a:p>
        </p:txBody>
      </p:sp>
      <p:sp>
        <p:nvSpPr>
          <p:cNvPr id="4" name="Content Placeholder 3"/>
          <p:cNvSpPr>
            <a:spLocks noGrp="1"/>
          </p:cNvSpPr>
          <p:nvPr>
            <p:ph sz="half" idx="1"/>
          </p:nvPr>
        </p:nvSpPr>
        <p:spPr/>
        <p:txBody>
          <a:bodyPr>
            <a:normAutofit fontScale="62500" lnSpcReduction="20000"/>
          </a:bodyPr>
          <a:lstStyle/>
          <a:p>
            <a:r>
              <a:rPr lang="en-US" dirty="0" smtClean="0"/>
              <a:t>Purpose</a:t>
            </a:r>
          </a:p>
          <a:p>
            <a:pPr lvl="1"/>
            <a:r>
              <a:rPr lang="en-US" dirty="0" smtClean="0"/>
              <a:t>To connect a balanced antenna to an unbalanced line</a:t>
            </a:r>
          </a:p>
          <a:p>
            <a:r>
              <a:rPr lang="en-US" dirty="0" smtClean="0"/>
              <a:t>1:1 Choke </a:t>
            </a:r>
            <a:r>
              <a:rPr lang="en-US" dirty="0" err="1" smtClean="0"/>
              <a:t>Balun</a:t>
            </a:r>
            <a:endParaRPr lang="en-US" dirty="0" smtClean="0"/>
          </a:p>
          <a:p>
            <a:pPr lvl="1"/>
            <a:r>
              <a:rPr lang="en-US" dirty="0" smtClean="0"/>
              <a:t>Not actually a </a:t>
            </a:r>
            <a:r>
              <a:rPr lang="en-US" dirty="0" err="1" smtClean="0"/>
              <a:t>Balun</a:t>
            </a:r>
            <a:endParaRPr lang="en-US" dirty="0" smtClean="0"/>
          </a:p>
          <a:p>
            <a:pPr lvl="1"/>
            <a:r>
              <a:rPr lang="en-US" dirty="0" smtClean="0"/>
              <a:t>Purpose is to eliminate RF currents from flowing on the outside of the coax</a:t>
            </a:r>
          </a:p>
          <a:p>
            <a:pPr lvl="1"/>
            <a:r>
              <a:rPr lang="en-US" dirty="0" smtClean="0"/>
              <a:t>Presents a high </a:t>
            </a:r>
            <a:r>
              <a:rPr lang="en-US" dirty="0" err="1" smtClean="0"/>
              <a:t>impedence</a:t>
            </a:r>
            <a:r>
              <a:rPr lang="en-US" dirty="0" smtClean="0"/>
              <a:t> to the RF on the outside of the coax</a:t>
            </a:r>
          </a:p>
          <a:p>
            <a:pPr lvl="1"/>
            <a:r>
              <a:rPr lang="en-US" dirty="0" smtClean="0"/>
              <a:t>Forces the current on each side of the coax to be equal</a:t>
            </a:r>
          </a:p>
          <a:p>
            <a:pPr lvl="1"/>
            <a:r>
              <a:rPr lang="en-US" dirty="0" smtClean="0"/>
              <a:t>Simplest is the “ugly </a:t>
            </a:r>
            <a:r>
              <a:rPr lang="en-US" dirty="0" err="1" smtClean="0"/>
              <a:t>balun</a:t>
            </a:r>
            <a:endParaRPr lang="en-US" dirty="0" smtClean="0"/>
          </a:p>
          <a:p>
            <a:pPr lvl="2"/>
            <a:r>
              <a:rPr lang="en-US" dirty="0" smtClean="0"/>
              <a:t>~21feet of coax coiled around a form</a:t>
            </a:r>
          </a:p>
          <a:p>
            <a:pPr lvl="2"/>
            <a:r>
              <a:rPr lang="en-US" dirty="0" smtClean="0"/>
              <a:t>Size of form doesn’t matter</a:t>
            </a:r>
          </a:p>
          <a:p>
            <a:pPr lvl="1"/>
            <a:r>
              <a:rPr lang="en-US" dirty="0" smtClean="0"/>
              <a:t>The 1:1 </a:t>
            </a:r>
            <a:r>
              <a:rPr lang="en-US" dirty="0" err="1" smtClean="0"/>
              <a:t>Balun</a:t>
            </a:r>
            <a:r>
              <a:rPr lang="en-US" dirty="0" smtClean="0"/>
              <a:t> that I use is to the right.</a:t>
            </a:r>
            <a:endParaRPr lang="en-US" dirty="0"/>
          </a:p>
        </p:txBody>
      </p:sp>
      <p:pic>
        <p:nvPicPr>
          <p:cNvPr id="11"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674399"/>
            <a:ext cx="4875213" cy="2691889"/>
          </a:xfrm>
        </p:spPr>
      </p:pic>
    </p:spTree>
    <p:extLst>
      <p:ext uri="{BB962C8B-B14F-4D97-AF65-F5344CB8AC3E}">
        <p14:creationId xmlns:p14="http://schemas.microsoft.com/office/powerpoint/2010/main" val="4216060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mindful of the elements!</a:t>
            </a:r>
          </a:p>
        </p:txBody>
      </p:sp>
      <p:pic>
        <p:nvPicPr>
          <p:cNvPr id="4" name="Content Placeholder 3"/>
          <p:cNvPicPr>
            <a:picLocks noGrp="1" noChangeAspect="1"/>
          </p:cNvPicPr>
          <p:nvPr>
            <p:ph idx="1"/>
          </p:nvPr>
        </p:nvPicPr>
        <p:blipFill>
          <a:blip r:embed="rId2"/>
          <a:stretch>
            <a:fillRect/>
          </a:stretch>
        </p:blipFill>
        <p:spPr>
          <a:xfrm>
            <a:off x="1741936" y="1600132"/>
            <a:ext cx="8704952" cy="4896536"/>
          </a:xfrm>
        </p:spPr>
      </p:pic>
    </p:spTree>
    <p:extLst>
      <p:ext uri="{BB962C8B-B14F-4D97-AF65-F5344CB8AC3E}">
        <p14:creationId xmlns:p14="http://schemas.microsoft.com/office/powerpoint/2010/main" val="76868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141412" y="1639886"/>
            <a:ext cx="9905999" cy="4283835"/>
          </a:xfrm>
        </p:spPr>
        <p:txBody>
          <a:bodyPr>
            <a:noAutofit/>
          </a:bodyPr>
          <a:lstStyle/>
          <a:p>
            <a:r>
              <a:rPr lang="en-US" sz="1400" dirty="0"/>
              <a:t>Straw, R. D. (ed.). (2009). </a:t>
            </a:r>
            <a:r>
              <a:rPr lang="en-US" sz="1400" i="1" dirty="0"/>
              <a:t>The ARRL antenna book </a:t>
            </a:r>
            <a:r>
              <a:rPr lang="en-US" sz="1400" dirty="0"/>
              <a:t>(21st ed.). Newington, CT: ARRL.</a:t>
            </a:r>
          </a:p>
          <a:p>
            <a:r>
              <a:rPr lang="en-US" sz="1400" dirty="0"/>
              <a:t>ARRL. (1974). </a:t>
            </a:r>
            <a:r>
              <a:rPr lang="en-US" sz="1400" i="1" dirty="0"/>
              <a:t>The ARRL antenna book </a:t>
            </a:r>
            <a:r>
              <a:rPr lang="en-US" sz="1400" dirty="0"/>
              <a:t>(13th ed.). Newington, CT: ARRL.</a:t>
            </a:r>
          </a:p>
          <a:p>
            <a:r>
              <a:rPr lang="en-US" sz="1400" dirty="0"/>
              <a:t>Myers, R. (ed.). (1975). </a:t>
            </a:r>
            <a:r>
              <a:rPr lang="en-US" sz="1400" i="1" dirty="0"/>
              <a:t>The radio amateurs handbook </a:t>
            </a:r>
            <a:r>
              <a:rPr lang="en-US" sz="1400" dirty="0"/>
              <a:t>(52nd ed.). Newington, CT: ARRL.</a:t>
            </a:r>
          </a:p>
          <a:p>
            <a:r>
              <a:rPr lang="en-US" sz="1400" dirty="0"/>
              <a:t>Hallas, J. R. (2009). </a:t>
            </a:r>
            <a:r>
              <a:rPr lang="en-US" sz="1400" i="1" dirty="0"/>
              <a:t>Basic antennas: Understanding practical antennas and design. </a:t>
            </a:r>
            <a:r>
              <a:rPr lang="en-US" sz="1400" dirty="0"/>
              <a:t>Newington, CT: ARRL.</a:t>
            </a:r>
          </a:p>
          <a:p>
            <a:r>
              <a:rPr lang="en-US" sz="1400" dirty="0"/>
              <a:t>Ford, S. (ed.). (2014). </a:t>
            </a:r>
            <a:r>
              <a:rPr lang="en-US" sz="1400" i="1" dirty="0"/>
              <a:t>ARRL’s even more wire antenna classics</a:t>
            </a:r>
            <a:r>
              <a:rPr lang="en-US" sz="1400" dirty="0"/>
              <a:t> (vol. 3). Newington, CT: ARRL.</a:t>
            </a:r>
          </a:p>
          <a:p>
            <a:r>
              <a:rPr lang="en-US" sz="1400" dirty="0"/>
              <a:t>Silver, H. W., Wilson, M. J. (eds.). (2010). </a:t>
            </a:r>
            <a:r>
              <a:rPr lang="en-US" sz="1400" i="1" dirty="0"/>
              <a:t>The ARRL handbook </a:t>
            </a:r>
            <a:r>
              <a:rPr lang="en-US" sz="1400" dirty="0"/>
              <a:t>(87th ed.). Newington, CT: ARRL.</a:t>
            </a:r>
          </a:p>
          <a:p>
            <a:r>
              <a:rPr lang="en-US" sz="1400" dirty="0"/>
              <a:t>Dennison, M., Fielding, J. (eds.). (2011). </a:t>
            </a:r>
            <a:r>
              <a:rPr lang="en-US" sz="1400" i="1" dirty="0"/>
              <a:t>Radio communication handbook</a:t>
            </a:r>
            <a:r>
              <a:rPr lang="en-US" sz="1400" dirty="0"/>
              <a:t> (11th ed.). Bedford, UK: Radio Society of Great Britain.</a:t>
            </a:r>
          </a:p>
          <a:p>
            <a:r>
              <a:rPr lang="en-US" sz="1400" dirty="0"/>
              <a:t>Read, G. (ed.). (2010) . </a:t>
            </a:r>
            <a:r>
              <a:rPr lang="en-US" sz="1400" i="1" dirty="0"/>
              <a:t>HF antennas for everyone</a:t>
            </a:r>
            <a:r>
              <a:rPr lang="en-US" sz="1400" dirty="0"/>
              <a:t>. Bedford, UK: Radio Society of Great Britain.</a:t>
            </a:r>
          </a:p>
          <a:p>
            <a:r>
              <a:rPr lang="en-US" sz="1400" dirty="0"/>
              <a:t>Nichols, S. (2010). </a:t>
            </a:r>
            <a:r>
              <a:rPr lang="en-US" sz="1400" i="1" dirty="0"/>
              <a:t>Stealth antennas</a:t>
            </a:r>
            <a:r>
              <a:rPr lang="en-US" sz="1400" dirty="0"/>
              <a:t>. Bedford, UK: Radio Society of Great Britain.</a:t>
            </a:r>
          </a:p>
          <a:p>
            <a:r>
              <a:rPr lang="en-US" sz="1400" dirty="0"/>
              <a:t>US Air Force. (1963). </a:t>
            </a:r>
            <a:r>
              <a:rPr lang="en-US" sz="1400" i="1" dirty="0"/>
              <a:t>Fundamentals of electronics. </a:t>
            </a:r>
            <a:r>
              <a:rPr lang="en-US" sz="1400" dirty="0"/>
              <a:t>Washington, DC: US Government Printing Office.</a:t>
            </a:r>
          </a:p>
          <a:p>
            <a:r>
              <a:rPr lang="en-US" sz="1400" dirty="0"/>
              <a:t>Bilal Company. (</a:t>
            </a:r>
            <a:r>
              <a:rPr lang="en-US" sz="1400" dirty="0" err="1"/>
              <a:t>n.d.</a:t>
            </a:r>
            <a:r>
              <a:rPr lang="en-US" sz="1400" dirty="0"/>
              <a:t>). </a:t>
            </a:r>
            <a:r>
              <a:rPr lang="en-US" sz="1400" i="1" dirty="0"/>
              <a:t>How do the </a:t>
            </a:r>
            <a:r>
              <a:rPr lang="en-US" sz="1400" i="1" dirty="0" err="1"/>
              <a:t>isotrons</a:t>
            </a:r>
            <a:r>
              <a:rPr lang="en-US" sz="1400" i="1" dirty="0"/>
              <a:t> work?</a:t>
            </a:r>
            <a:r>
              <a:rPr lang="en-US" sz="1400" dirty="0"/>
              <a:t> Retrieved from </a:t>
            </a:r>
            <a:r>
              <a:rPr lang="en-US" sz="1400" dirty="0">
                <a:hlinkClick r:id="rId2"/>
              </a:rPr>
              <a:t>https://isotronantennas.com/index.php?main_page=page&amp;id=3</a:t>
            </a:r>
            <a:r>
              <a:rPr lang="en-US" sz="1400" dirty="0"/>
              <a:t>.</a:t>
            </a:r>
          </a:p>
          <a:p>
            <a:r>
              <a:rPr lang="en-US" sz="1400" dirty="0"/>
              <a:t>Schaefer, J. (2001) </a:t>
            </a:r>
            <a:r>
              <a:rPr lang="en-US" sz="1400" i="1" dirty="0"/>
              <a:t>Progress in design of extremely short transmitting antennas.</a:t>
            </a:r>
            <a:r>
              <a:rPr lang="en-US" sz="1400" dirty="0"/>
              <a:t> </a:t>
            </a:r>
            <a:r>
              <a:rPr lang="en-US" sz="1400" dirty="0" err="1"/>
              <a:t>AnteneX</a:t>
            </a:r>
            <a:r>
              <a:rPr lang="en-US" sz="1400" dirty="0"/>
              <a:t>: </a:t>
            </a:r>
            <a:r>
              <a:rPr lang="en-US" sz="1400" dirty="0" err="1"/>
              <a:t>Retreived</a:t>
            </a:r>
            <a:r>
              <a:rPr lang="en-US" sz="1400" dirty="0"/>
              <a:t> </a:t>
            </a:r>
            <a:r>
              <a:rPr lang="en-US" sz="1400"/>
              <a:t>from </a:t>
            </a:r>
            <a:r>
              <a:rPr lang="en-US" sz="1400">
                <a:hlinkClick r:id="rId3"/>
              </a:rPr>
              <a:t>http://download.antennex.com/preview/archive4/Apr601/microvert.pdf</a:t>
            </a:r>
            <a:endParaRPr lang="en-US" sz="1400" i="1" dirty="0"/>
          </a:p>
          <a:p>
            <a:endParaRPr lang="en-US" sz="1400" dirty="0"/>
          </a:p>
        </p:txBody>
      </p:sp>
    </p:spTree>
    <p:extLst>
      <p:ext uri="{BB962C8B-B14F-4D97-AF65-F5344CB8AC3E}">
        <p14:creationId xmlns:p14="http://schemas.microsoft.com/office/powerpoint/2010/main" val="872808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2142</TotalTime>
  <Words>1422</Words>
  <Application>Microsoft Office PowerPoint</Application>
  <PresentationFormat>Widescreen</PresentationFormat>
  <Paragraphs>150</Paragraphs>
  <Slides>21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Cambria Math</vt:lpstr>
      <vt:lpstr>Trebuchet MS</vt:lpstr>
      <vt:lpstr>Tw Cen MT</vt:lpstr>
      <vt:lpstr>Circuit</vt:lpstr>
      <vt:lpstr>Amateur Antennas</vt:lpstr>
      <vt:lpstr>What is an Antenna?</vt:lpstr>
      <vt:lpstr>the basics Ripples in a pond</vt:lpstr>
      <vt:lpstr>The Basics Waves in Space</vt:lpstr>
      <vt:lpstr>The Basics Waves in Space</vt:lpstr>
      <vt:lpstr>The Basics why do we care</vt:lpstr>
      <vt:lpstr>The Dipole</vt:lpstr>
      <vt:lpstr>Impedance and capacitance</vt:lpstr>
      <vt:lpstr>Time to Design and build!</vt:lpstr>
      <vt:lpstr>“Imitate until you can innovate”  -Kevin Smith</vt:lpstr>
      <vt:lpstr>Design</vt:lpstr>
      <vt:lpstr>Parts</vt:lpstr>
      <vt:lpstr>Helpful Tools</vt:lpstr>
      <vt:lpstr>Components</vt:lpstr>
      <vt:lpstr>The inverted V</vt:lpstr>
      <vt:lpstr>Monopole</vt:lpstr>
      <vt:lpstr>Micro-Vert</vt:lpstr>
      <vt:lpstr>Isotron</vt:lpstr>
      <vt:lpstr>Baluns</vt:lpstr>
      <vt:lpstr>Be mindful of the elements!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Amateur Antennas</dc:title>
  <dc:creator>Neal Lynch</dc:creator>
  <cp:lastModifiedBy>Neal Lynch (6186)</cp:lastModifiedBy>
  <cp:revision>38</cp:revision>
  <dcterms:created xsi:type="dcterms:W3CDTF">2017-03-07T00:30:03Z</dcterms:created>
  <dcterms:modified xsi:type="dcterms:W3CDTF">2017-03-08T21:54:31Z</dcterms:modified>
</cp:coreProperties>
</file>