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I’ll cover how antennas work, what resonant really means, and why high impedance ladder line plus a tuner is often a great solution for real-world stations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c359ffaec4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c359ffaec4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c359ffaec4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c359ffaec4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c359ffaec4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c359ffaec4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 have a great antenna but fed with 100 feet of poor coax you will see great readings at the radio but you will hear nothing as the signals are all gone and yours are all heat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c359ffaec4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c359ffaec4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see the spacing between the wires, that determines the characteristic impedance of the line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c359ffaec4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c359ffaec4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c359ffaec4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c359ffaec4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Pay attention to where the SWR meter is, it’s telling us how well the match is between the tuner and the antenna is for a given frequency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c359ffaec4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c359ffaec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bda26095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bda26095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Losses in the feedline or poor antenna are still there. It can’t fix that, only improves matching. As the power is re reflected, the delay is added by nano seconds, the voice modulation is in </a:t>
            </a:r>
            <a:r>
              <a:rPr lang="en"/>
              <a:t>milliseconds</a:t>
            </a:r>
            <a:r>
              <a:rPr lang="en"/>
              <a:t>  it’s basically just the </a:t>
            </a:r>
            <a:r>
              <a:rPr lang="en"/>
              <a:t>equivalence</a:t>
            </a:r>
            <a:r>
              <a:rPr lang="en"/>
              <a:t> of adding feedline length</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c359ffaec4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c359ffaec4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Consult balundesigns.com</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c359ffaec4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c359ffaec4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Depending on overall length and tuner you can get on a lot of HF bands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c359ffaec4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c359ffaec4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It’s just metal that lets RF into and out of free space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c359ffaec4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c359ffaec4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c359ffaec4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c359ffaec4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Changing feedline length can dramatically change the tuner settings. Avoid harmonics of bands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c359ffaec4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c359ffaec4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you’re not sure, stop, and re-think the layout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c359ffaec4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c359ffaec4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c359ffaec4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c359ffaec4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c359ffaec4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c359ffaec4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c359ffaec4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c359ffaec4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Mention over real ground and height and surroundings will tweak the impedance and pattern. Use a good quality 1:1 isolation balun at the center feed point to isolate coax from the antenna.</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c359ffaec4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c359ffaec4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Set up that we care about the whole system, not one point’s SWR</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c359ffaec4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c359ffaec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Reactance isn’t used up as heat it is stored as a field and can be returned to the circuit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c359ffaec4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c359ffaec4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c359ffaec4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c359ffaec4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many of us here have the lot space to put up a full size 80 meter dipole at 60 feet or more?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c359ffaec4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c359ffaec4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SWR is local to the line being measured, NOT the antenna system as a whole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rgbClr val="F3F3F3"/>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balundesigns.com/model-1151-1-1-atu-current-balun-1-54-mhz-2kw/" TargetMode="External"/><Relationship Id="rId4" Type="http://schemas.openxmlformats.org/officeDocument/2006/relationships/hyperlink" Target="https://www.balundesigns.com/copy-of-model-1110-qrp-1-1-isolation-choke-balun-1-5-54-mhz-300-wat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960"/>
              <a:t>Resonant vs Non-Resonant Antennas: Getting on the Air with What You Have</a:t>
            </a:r>
            <a:endParaRPr sz="3960"/>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None/>
            </a:pPr>
            <a:r>
              <a:rPr b="1" lang="en" sz="2700"/>
              <a:t>TARA February 2026</a:t>
            </a:r>
            <a:br>
              <a:rPr b="1" lang="en" sz="2700"/>
            </a:br>
            <a:r>
              <a:rPr b="1" lang="en" sz="2700"/>
              <a:t>Alan Schwab - WO9G</a:t>
            </a:r>
            <a:endParaRPr b="1" sz="2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Non-Resonant Antennas</a:t>
            </a:r>
            <a:endParaRPr/>
          </a:p>
        </p:txBody>
      </p:sp>
      <p:pic>
        <p:nvPicPr>
          <p:cNvPr id="127" name="Google Shape;127;p22"/>
          <p:cNvPicPr preferRelativeResize="0"/>
          <p:nvPr/>
        </p:nvPicPr>
        <p:blipFill>
          <a:blip r:embed="rId3">
            <a:alphaModFix/>
          </a:blip>
          <a:stretch>
            <a:fillRect/>
          </a:stretch>
        </p:blipFill>
        <p:spPr>
          <a:xfrm>
            <a:off x="5909375" y="725000"/>
            <a:ext cx="3234626" cy="2120475"/>
          </a:xfrm>
          <a:prstGeom prst="rect">
            <a:avLst/>
          </a:prstGeom>
          <a:noFill/>
          <a:ln>
            <a:noFill/>
          </a:ln>
        </p:spPr>
      </p:pic>
      <p:sp>
        <p:nvSpPr>
          <p:cNvPr id="128" name="Google Shape;128;p22"/>
          <p:cNvSpPr txBox="1"/>
          <p:nvPr>
            <p:ph idx="1" type="body"/>
          </p:nvPr>
        </p:nvSpPr>
        <p:spPr>
          <a:xfrm>
            <a:off x="311700" y="1266325"/>
            <a:ext cx="59502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 </a:t>
            </a:r>
            <a:r>
              <a:rPr i="1" lang="en"/>
              <a:t>non-resonant</a:t>
            </a:r>
            <a:r>
              <a:rPr lang="en"/>
              <a:t> wire just means its impedance is not purely </a:t>
            </a:r>
            <a:r>
              <a:rPr lang="en"/>
              <a:t>resistive</a:t>
            </a:r>
            <a:r>
              <a:rPr lang="en"/>
              <a:t> at the frequency of interest</a:t>
            </a:r>
            <a:endParaRPr/>
          </a:p>
          <a:p>
            <a:pPr indent="-342900" lvl="0" marL="457200" rtl="0" algn="l">
              <a:spcBef>
                <a:spcPts val="0"/>
              </a:spcBef>
              <a:spcAft>
                <a:spcPts val="0"/>
              </a:spcAft>
              <a:buSzPts val="1800"/>
              <a:buChar char="●"/>
            </a:pPr>
            <a:r>
              <a:rPr lang="en"/>
              <a:t>It might still radiate very </a:t>
            </a:r>
            <a:r>
              <a:rPr lang="en"/>
              <a:t>efficiently</a:t>
            </a:r>
            <a:r>
              <a:rPr lang="en"/>
              <a:t> as long as current flows</a:t>
            </a:r>
            <a:endParaRPr/>
          </a:p>
          <a:p>
            <a:pPr indent="-342900" lvl="0" marL="457200" rtl="0" algn="l">
              <a:spcBef>
                <a:spcPts val="0"/>
              </a:spcBef>
              <a:spcAft>
                <a:spcPts val="0"/>
              </a:spcAft>
              <a:buSzPts val="1800"/>
              <a:buChar char="●"/>
            </a:pPr>
            <a:r>
              <a:rPr lang="en"/>
              <a:t>The tuner/matching network can cancel reactance and transform resistance</a:t>
            </a:r>
            <a:endParaRPr/>
          </a:p>
          <a:p>
            <a:pPr indent="-342900" lvl="0" marL="457200" rtl="0" algn="l">
              <a:spcBef>
                <a:spcPts val="0"/>
              </a:spcBef>
              <a:spcAft>
                <a:spcPts val="0"/>
              </a:spcAft>
              <a:buSzPts val="1800"/>
              <a:buChar char="●"/>
            </a:pPr>
            <a:r>
              <a:rPr lang="en"/>
              <a:t>With the right feedline and tuner, one non-resonant wire can cover many HF bands</a:t>
            </a:r>
            <a:endParaRPr/>
          </a:p>
        </p:txBody>
      </p:sp>
      <p:pic>
        <p:nvPicPr>
          <p:cNvPr id="129" name="Google Shape;129;p22"/>
          <p:cNvPicPr preferRelativeResize="0"/>
          <p:nvPr/>
        </p:nvPicPr>
        <p:blipFill>
          <a:blip r:embed="rId4">
            <a:alphaModFix/>
          </a:blip>
          <a:stretch>
            <a:fillRect/>
          </a:stretch>
        </p:blipFill>
        <p:spPr>
          <a:xfrm>
            <a:off x="5720550" y="2571750"/>
            <a:ext cx="3473474" cy="1869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Think in Terms of the Whole System</a:t>
            </a:r>
            <a:endParaRPr/>
          </a:p>
        </p:txBody>
      </p:sp>
      <p:pic>
        <p:nvPicPr>
          <p:cNvPr id="135" name="Google Shape;135;p23"/>
          <p:cNvPicPr preferRelativeResize="0"/>
          <p:nvPr/>
        </p:nvPicPr>
        <p:blipFill>
          <a:blip r:embed="rId3">
            <a:alphaModFix/>
          </a:blip>
          <a:stretch>
            <a:fillRect/>
          </a:stretch>
        </p:blipFill>
        <p:spPr>
          <a:xfrm>
            <a:off x="5615950" y="1346450"/>
            <a:ext cx="3528050" cy="2685725"/>
          </a:xfrm>
          <a:prstGeom prst="rect">
            <a:avLst/>
          </a:prstGeom>
          <a:noFill/>
          <a:ln>
            <a:noFill/>
          </a:ln>
        </p:spPr>
      </p:pic>
      <p:sp>
        <p:nvSpPr>
          <p:cNvPr id="136" name="Google Shape;136;p23"/>
          <p:cNvSpPr txBox="1"/>
          <p:nvPr>
            <p:ph idx="1" type="body"/>
          </p:nvPr>
        </p:nvSpPr>
        <p:spPr>
          <a:xfrm>
            <a:off x="311700" y="1266325"/>
            <a:ext cx="5304300" cy="33027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Antenna system = Wire + Feedline + Tuner + Ground/Counterpoise + Radio</a:t>
            </a:r>
            <a:endParaRPr/>
          </a:p>
          <a:p>
            <a:pPr indent="-342900" lvl="0" marL="457200" rtl="0" algn="l">
              <a:spcBef>
                <a:spcPts val="0"/>
              </a:spcBef>
              <a:spcAft>
                <a:spcPts val="0"/>
              </a:spcAft>
              <a:buSzPts val="1800"/>
              <a:buChar char="●"/>
            </a:pPr>
            <a:r>
              <a:rPr lang="en"/>
              <a:t>Goal is to present a safe, acceptable load to the radio and send as much RF as possible into space</a:t>
            </a:r>
            <a:endParaRPr/>
          </a:p>
          <a:p>
            <a:pPr indent="-342900" lvl="0" marL="457200" rtl="0" algn="l">
              <a:spcBef>
                <a:spcPts val="0"/>
              </a:spcBef>
              <a:spcAft>
                <a:spcPts val="0"/>
              </a:spcAft>
              <a:buSzPts val="1800"/>
              <a:buChar char="●"/>
            </a:pPr>
            <a:r>
              <a:rPr lang="en"/>
              <a:t>You can choose where you pay for mismatch</a:t>
            </a:r>
            <a:endParaRPr/>
          </a:p>
          <a:p>
            <a:pPr indent="-317500" lvl="1" marL="914400" rtl="0" algn="l">
              <a:spcBef>
                <a:spcPts val="0"/>
              </a:spcBef>
              <a:spcAft>
                <a:spcPts val="0"/>
              </a:spcAft>
              <a:buSzPts val="1400"/>
              <a:buChar char="○"/>
            </a:pPr>
            <a:r>
              <a:rPr lang="en"/>
              <a:t>Heat as lossy coax at high SWR</a:t>
            </a:r>
            <a:endParaRPr/>
          </a:p>
          <a:p>
            <a:pPr indent="-317500" lvl="1" marL="914400" rtl="0" algn="l">
              <a:spcBef>
                <a:spcPts val="0"/>
              </a:spcBef>
              <a:spcAft>
                <a:spcPts val="0"/>
              </a:spcAft>
              <a:buSzPts val="1400"/>
              <a:buChar char="○"/>
            </a:pPr>
            <a:r>
              <a:rPr lang="en"/>
              <a:t>In matching components like a tuner or network plus low-loss line</a:t>
            </a:r>
            <a:endParaRPr/>
          </a:p>
          <a:p>
            <a:pPr indent="-342900" lvl="0" marL="457200" rtl="0" algn="l">
              <a:spcBef>
                <a:spcPts val="0"/>
              </a:spcBef>
              <a:spcAft>
                <a:spcPts val="0"/>
              </a:spcAft>
              <a:buSzPts val="1800"/>
              <a:buChar char="●"/>
            </a:pPr>
            <a:r>
              <a:rPr lang="en"/>
              <a:t>The second option often wins for multiband HF</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26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Coax Struggles with High SWR</a:t>
            </a:r>
            <a:endParaRPr/>
          </a:p>
        </p:txBody>
      </p:sp>
      <p:sp>
        <p:nvSpPr>
          <p:cNvPr id="142" name="Google Shape;142;p2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Coaxial cable has higher loss per foot compared to open wire or ladder line at HF</a:t>
            </a:r>
            <a:endParaRPr/>
          </a:p>
          <a:p>
            <a:pPr indent="-342900" lvl="0" marL="457200" rtl="0" algn="l">
              <a:spcBef>
                <a:spcPts val="0"/>
              </a:spcBef>
              <a:spcAft>
                <a:spcPts val="0"/>
              </a:spcAft>
              <a:buSzPts val="1800"/>
              <a:buChar char="●"/>
            </a:pPr>
            <a:r>
              <a:rPr lang="en"/>
              <a:t>When SWR is high on coax, voltage and current peaks will increase loss and heating of the coax</a:t>
            </a:r>
            <a:endParaRPr/>
          </a:p>
          <a:p>
            <a:pPr indent="-342900" lvl="0" marL="457200" rtl="0" algn="l">
              <a:spcBef>
                <a:spcPts val="0"/>
              </a:spcBef>
              <a:spcAft>
                <a:spcPts val="0"/>
              </a:spcAft>
              <a:buSzPts val="1800"/>
              <a:buChar char="●"/>
            </a:pPr>
            <a:r>
              <a:rPr lang="en"/>
              <a:t>Long runs of small diameter coax with high SWR can waste a lot of potentially radiated RF power as heat</a:t>
            </a:r>
            <a:endParaRPr/>
          </a:p>
          <a:p>
            <a:pPr indent="-342900" lvl="0" marL="457200" rtl="0" algn="l">
              <a:spcBef>
                <a:spcPts val="0"/>
              </a:spcBef>
              <a:spcAft>
                <a:spcPts val="0"/>
              </a:spcAft>
              <a:buSzPts val="1800"/>
              <a:buChar char="●"/>
            </a:pPr>
            <a:r>
              <a:rPr lang="en"/>
              <a:t>That can make a good antenna look bad at the radio or even a bad antenna look good at the radio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Entering the party: Ladder line / Open Wire Line</a:t>
            </a:r>
            <a:endParaRPr/>
          </a:p>
        </p:txBody>
      </p:sp>
      <p:sp>
        <p:nvSpPr>
          <p:cNvPr id="148" name="Google Shape;148;p25"/>
          <p:cNvSpPr txBox="1"/>
          <p:nvPr>
            <p:ph idx="1" type="body"/>
          </p:nvPr>
        </p:nvSpPr>
        <p:spPr>
          <a:xfrm>
            <a:off x="311700" y="1266325"/>
            <a:ext cx="53163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Twin lead/Ladder line/Open wire line (300,450,600 ohm) has very low loss at HF compared to typical coax</a:t>
            </a:r>
            <a:endParaRPr/>
          </a:p>
          <a:p>
            <a:pPr indent="-342900" lvl="0" marL="457200" rtl="0" algn="l">
              <a:spcBef>
                <a:spcPts val="0"/>
              </a:spcBef>
              <a:spcAft>
                <a:spcPts val="0"/>
              </a:spcAft>
              <a:buSzPts val="1800"/>
              <a:buChar char="●"/>
            </a:pPr>
            <a:r>
              <a:rPr lang="en"/>
              <a:t>It tolerates high SWR with minimal additional loss</a:t>
            </a:r>
            <a:endParaRPr/>
          </a:p>
          <a:p>
            <a:pPr indent="-342900" lvl="0" marL="457200" rtl="0" algn="l">
              <a:spcBef>
                <a:spcPts val="0"/>
              </a:spcBef>
              <a:spcAft>
                <a:spcPts val="0"/>
              </a:spcAft>
              <a:buSzPts val="1800"/>
              <a:buChar char="●"/>
            </a:pPr>
            <a:r>
              <a:rPr lang="en"/>
              <a:t>Higher </a:t>
            </a:r>
            <a:r>
              <a:rPr lang="en"/>
              <a:t>characteristic impedance means lower currents for a given power, reducing resistive loss</a:t>
            </a:r>
            <a:endParaRPr/>
          </a:p>
          <a:p>
            <a:pPr indent="-342900" lvl="0" marL="457200" rtl="0" algn="l">
              <a:spcBef>
                <a:spcPts val="0"/>
              </a:spcBef>
              <a:spcAft>
                <a:spcPts val="0"/>
              </a:spcAft>
              <a:buSzPts val="1800"/>
              <a:buChar char="●"/>
            </a:pPr>
            <a:r>
              <a:rPr lang="en"/>
              <a:t>Common values are 300, 450, 600 ohm</a:t>
            </a:r>
            <a:endParaRPr/>
          </a:p>
        </p:txBody>
      </p:sp>
      <p:pic>
        <p:nvPicPr>
          <p:cNvPr id="149" name="Google Shape;149;p25"/>
          <p:cNvPicPr preferRelativeResize="0"/>
          <p:nvPr/>
        </p:nvPicPr>
        <p:blipFill>
          <a:blip r:embed="rId3">
            <a:alphaModFix/>
          </a:blip>
          <a:stretch>
            <a:fillRect/>
          </a:stretch>
        </p:blipFill>
        <p:spPr>
          <a:xfrm>
            <a:off x="5549625" y="1152437"/>
            <a:ext cx="3516000" cy="1623958"/>
          </a:xfrm>
          <a:prstGeom prst="rect">
            <a:avLst/>
          </a:prstGeom>
          <a:noFill/>
          <a:ln>
            <a:noFill/>
          </a:ln>
        </p:spPr>
      </p:pic>
      <p:pic>
        <p:nvPicPr>
          <p:cNvPr id="150" name="Google Shape;150;p25"/>
          <p:cNvPicPr preferRelativeResize="0"/>
          <p:nvPr/>
        </p:nvPicPr>
        <p:blipFill>
          <a:blip r:embed="rId4">
            <a:alphaModFix/>
          </a:blip>
          <a:stretch>
            <a:fillRect/>
          </a:stretch>
        </p:blipFill>
        <p:spPr>
          <a:xfrm>
            <a:off x="6226200" y="3003800"/>
            <a:ext cx="2162853" cy="1623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Non-Resonant Doublet Concept</a:t>
            </a:r>
            <a:endParaRPr/>
          </a:p>
        </p:txBody>
      </p:sp>
      <p:sp>
        <p:nvSpPr>
          <p:cNvPr id="156" name="Google Shape;156;p26"/>
          <p:cNvSpPr txBox="1"/>
          <p:nvPr>
            <p:ph idx="1" type="body"/>
          </p:nvPr>
        </p:nvSpPr>
        <p:spPr>
          <a:xfrm>
            <a:off x="311700" y="1266325"/>
            <a:ext cx="5059800" cy="3302700"/>
          </a:xfrm>
          <a:prstGeom prst="rect">
            <a:avLst/>
          </a:prstGeom>
        </p:spPr>
        <p:txBody>
          <a:bodyPr anchorCtr="0" anchor="t" bIns="91425" lIns="91425" spcFirstLastPara="1" rIns="91425" wrap="square" tIns="91425">
            <a:normAutofit lnSpcReduction="20000"/>
          </a:bodyPr>
          <a:lstStyle/>
          <a:p>
            <a:pPr indent="-342900" lvl="0" marL="457200" rtl="0" algn="l">
              <a:lnSpc>
                <a:spcPct val="115000"/>
              </a:lnSpc>
              <a:spcBef>
                <a:spcPts val="0"/>
              </a:spcBef>
              <a:spcAft>
                <a:spcPts val="0"/>
              </a:spcAft>
              <a:buSzPts val="1800"/>
              <a:buChar char="●"/>
            </a:pPr>
            <a:r>
              <a:rPr lang="en"/>
              <a:t>Take a length of wire, often 80-135 feet total, fed in the center</a:t>
            </a:r>
            <a:endParaRPr/>
          </a:p>
          <a:p>
            <a:pPr indent="-342900" lvl="0" marL="457200" rtl="0" algn="l">
              <a:lnSpc>
                <a:spcPct val="115000"/>
              </a:lnSpc>
              <a:spcBef>
                <a:spcPts val="0"/>
              </a:spcBef>
              <a:spcAft>
                <a:spcPts val="0"/>
              </a:spcAft>
              <a:buSzPts val="1800"/>
              <a:buChar char="●"/>
            </a:pPr>
            <a:r>
              <a:rPr lang="en"/>
              <a:t>Use 450 or 600 ohm ladder line from the center feed point to the shack</a:t>
            </a:r>
            <a:endParaRPr/>
          </a:p>
          <a:p>
            <a:pPr indent="-342900" lvl="0" marL="457200" rtl="0" algn="l">
              <a:lnSpc>
                <a:spcPct val="115000"/>
              </a:lnSpc>
              <a:spcBef>
                <a:spcPts val="0"/>
              </a:spcBef>
              <a:spcAft>
                <a:spcPts val="0"/>
              </a:spcAft>
              <a:buSzPts val="1800"/>
              <a:buChar char="●"/>
            </a:pPr>
            <a:r>
              <a:rPr lang="en"/>
              <a:t>Use a tuner and often a balun, to match whatever impedance appears at the shack back to a 50 ohm load</a:t>
            </a:r>
            <a:endParaRPr/>
          </a:p>
          <a:p>
            <a:pPr indent="-342900" lvl="0" marL="457200" rtl="0" algn="l">
              <a:lnSpc>
                <a:spcPct val="115000"/>
              </a:lnSpc>
              <a:spcBef>
                <a:spcPts val="0"/>
              </a:spcBef>
              <a:spcAft>
                <a:spcPts val="0"/>
              </a:spcAft>
              <a:buSzPts val="1800"/>
              <a:buChar char="●"/>
            </a:pPr>
            <a:r>
              <a:rPr lang="en"/>
              <a:t>Result: One </a:t>
            </a:r>
            <a:r>
              <a:rPr lang="en"/>
              <a:t>antenna</a:t>
            </a:r>
            <a:r>
              <a:rPr lang="en"/>
              <a:t> that can cover multiple bands</a:t>
            </a:r>
            <a:endParaRPr/>
          </a:p>
          <a:p>
            <a:pPr indent="-317500" lvl="1" marL="914400" rtl="0" algn="l">
              <a:lnSpc>
                <a:spcPct val="115000"/>
              </a:lnSpc>
              <a:spcBef>
                <a:spcPts val="0"/>
              </a:spcBef>
              <a:spcAft>
                <a:spcPts val="0"/>
              </a:spcAft>
              <a:buSzPts val="1400"/>
              <a:buChar char="○"/>
            </a:pPr>
            <a:r>
              <a:rPr lang="en"/>
              <a:t>Often 80m to 10m including WARC</a:t>
            </a:r>
            <a:endParaRPr/>
          </a:p>
          <a:p>
            <a:pPr indent="-317500" lvl="1" marL="914400" rtl="0" algn="l">
              <a:lnSpc>
                <a:spcPct val="115000"/>
              </a:lnSpc>
              <a:spcBef>
                <a:spcPts val="0"/>
              </a:spcBef>
              <a:spcAft>
                <a:spcPts val="0"/>
              </a:spcAft>
              <a:buSzPts val="1400"/>
              <a:buChar char="○"/>
            </a:pPr>
            <a:r>
              <a:rPr lang="en"/>
              <a:t>This sets apart from using harmonics to cover 40/20/10</a:t>
            </a:r>
            <a:endParaRPr/>
          </a:p>
        </p:txBody>
      </p:sp>
      <p:pic>
        <p:nvPicPr>
          <p:cNvPr id="157" name="Google Shape;157;p26"/>
          <p:cNvPicPr preferRelativeResize="0"/>
          <p:nvPr/>
        </p:nvPicPr>
        <p:blipFill>
          <a:blip r:embed="rId3">
            <a:alphaModFix/>
          </a:blip>
          <a:stretch>
            <a:fillRect/>
          </a:stretch>
        </p:blipFill>
        <p:spPr>
          <a:xfrm>
            <a:off x="5285975" y="1773850"/>
            <a:ext cx="3858026" cy="15135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Ugly SWR on the Line but Still a Happy Radio</a:t>
            </a:r>
            <a:endParaRPr/>
          </a:p>
        </p:txBody>
      </p:sp>
      <p:sp>
        <p:nvSpPr>
          <p:cNvPr id="163" name="Google Shape;163;p27"/>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Impedance along the ladder line may vary with frequency</a:t>
            </a:r>
            <a:endParaRPr/>
          </a:p>
          <a:p>
            <a:pPr indent="-342900" lvl="0" marL="457200" rtl="0" algn="l">
              <a:spcBef>
                <a:spcPts val="0"/>
              </a:spcBef>
              <a:spcAft>
                <a:spcPts val="0"/>
              </a:spcAft>
              <a:buSzPts val="1800"/>
              <a:buChar char="●"/>
            </a:pPr>
            <a:r>
              <a:rPr lang="en"/>
              <a:t>SWR on the line may be 5:1, 10:1, or more - and it’s fine with low-loss ladder or open wire line</a:t>
            </a:r>
            <a:endParaRPr/>
          </a:p>
          <a:p>
            <a:pPr indent="-342900" lvl="0" marL="457200" rtl="0" algn="l">
              <a:spcBef>
                <a:spcPts val="0"/>
              </a:spcBef>
              <a:spcAft>
                <a:spcPts val="0"/>
              </a:spcAft>
              <a:buSzPts val="1800"/>
              <a:buChar char="●"/>
            </a:pPr>
            <a:r>
              <a:rPr lang="en"/>
              <a:t>The tuner cares only about the impedance it sees at the antenna input</a:t>
            </a:r>
            <a:endParaRPr/>
          </a:p>
          <a:p>
            <a:pPr indent="-342900" lvl="0" marL="457200" rtl="0" algn="l">
              <a:spcBef>
                <a:spcPts val="0"/>
              </a:spcBef>
              <a:spcAft>
                <a:spcPts val="0"/>
              </a:spcAft>
              <a:buSzPts val="1800"/>
              <a:buChar char="●"/>
            </a:pPr>
            <a:r>
              <a:rPr lang="en"/>
              <a:t>As long as the tuner can transform or match that to 50 ohm then the radio will see 1:1 SWR and is happy</a:t>
            </a:r>
            <a:endParaRPr/>
          </a:p>
        </p:txBody>
      </p:sp>
      <p:pic>
        <p:nvPicPr>
          <p:cNvPr id="164" name="Google Shape;164;p27"/>
          <p:cNvPicPr preferRelativeResize="0"/>
          <p:nvPr/>
        </p:nvPicPr>
        <p:blipFill>
          <a:blip r:embed="rId3">
            <a:alphaModFix/>
          </a:blip>
          <a:stretch>
            <a:fillRect/>
          </a:stretch>
        </p:blipFill>
        <p:spPr>
          <a:xfrm>
            <a:off x="4082023" y="3027675"/>
            <a:ext cx="4511751" cy="1769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This Works So Well in Practice</a:t>
            </a:r>
            <a:endParaRPr/>
          </a:p>
        </p:txBody>
      </p:sp>
      <p:sp>
        <p:nvSpPr>
          <p:cNvPr id="170" name="Google Shape;170;p28"/>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Ladder line + Tuner lets you</a:t>
            </a:r>
            <a:endParaRPr/>
          </a:p>
          <a:p>
            <a:pPr indent="-317500" lvl="1" marL="914400" rtl="0" algn="l">
              <a:spcBef>
                <a:spcPts val="0"/>
              </a:spcBef>
              <a:spcAft>
                <a:spcPts val="0"/>
              </a:spcAft>
              <a:buSzPts val="1400"/>
              <a:buChar char="○"/>
            </a:pPr>
            <a:r>
              <a:rPr lang="en"/>
              <a:t>Use one wire on many bands</a:t>
            </a:r>
            <a:endParaRPr/>
          </a:p>
          <a:p>
            <a:pPr indent="-317500" lvl="1" marL="914400" rtl="0" algn="l">
              <a:spcBef>
                <a:spcPts val="0"/>
              </a:spcBef>
              <a:spcAft>
                <a:spcPts val="0"/>
              </a:spcAft>
              <a:buSzPts val="1400"/>
              <a:buChar char="○"/>
            </a:pPr>
            <a:r>
              <a:rPr lang="en"/>
              <a:t>Get good efficiency even with high SWR on the line</a:t>
            </a:r>
            <a:endParaRPr/>
          </a:p>
          <a:p>
            <a:pPr indent="-317500" lvl="1" marL="914400" rtl="0" algn="l">
              <a:spcBef>
                <a:spcPts val="0"/>
              </a:spcBef>
              <a:spcAft>
                <a:spcPts val="0"/>
              </a:spcAft>
              <a:buSzPts val="1400"/>
              <a:buChar char="○"/>
            </a:pPr>
            <a:r>
              <a:rPr lang="en"/>
              <a:t>Adapt to awkward lengths and layouts that are dictated by your </a:t>
            </a:r>
            <a:r>
              <a:rPr lang="en"/>
              <a:t>property</a:t>
            </a:r>
            <a:r>
              <a:rPr lang="en"/>
              <a:t> limits</a:t>
            </a:r>
            <a:endParaRPr/>
          </a:p>
          <a:p>
            <a:pPr indent="-342900" lvl="0" marL="457200" rtl="0" algn="l">
              <a:spcBef>
                <a:spcPts val="0"/>
              </a:spcBef>
              <a:spcAft>
                <a:spcPts val="0"/>
              </a:spcAft>
              <a:buSzPts val="1800"/>
              <a:buChar char="●"/>
            </a:pPr>
            <a:r>
              <a:rPr lang="en"/>
              <a:t>Performance can rival or beat a resonant, single band </a:t>
            </a:r>
            <a:r>
              <a:rPr lang="en"/>
              <a:t>dipole</a:t>
            </a:r>
            <a:r>
              <a:rPr lang="en"/>
              <a:t> on many bands especially if the coax runs are long</a:t>
            </a:r>
            <a:endParaRPr/>
          </a:p>
          <a:p>
            <a:pPr indent="-342900" lvl="0" marL="457200" rtl="0" algn="l">
              <a:spcBef>
                <a:spcPts val="0"/>
              </a:spcBef>
              <a:spcAft>
                <a:spcPts val="0"/>
              </a:spcAft>
              <a:buSzPts val="1800"/>
              <a:buChar char="●"/>
            </a:pPr>
            <a:r>
              <a:rPr lang="en"/>
              <a:t>Copper wire was invented by two hams fighting over a penny</a:t>
            </a:r>
            <a:endParaRPr/>
          </a:p>
          <a:p>
            <a:pPr indent="-317500" lvl="1" marL="914400" rtl="0" algn="l">
              <a:spcBef>
                <a:spcPts val="0"/>
              </a:spcBef>
              <a:spcAft>
                <a:spcPts val="0"/>
              </a:spcAft>
              <a:buSzPts val="1400"/>
              <a:buChar char="○"/>
            </a:pPr>
            <a:r>
              <a:rPr lang="en"/>
              <a:t>Use it to our advantage because many power levels we run can be done with 18/20/22 gauge wire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an Antenna Tuner </a:t>
            </a:r>
            <a:r>
              <a:rPr i="1" lang="en"/>
              <a:t>Really Works</a:t>
            </a:r>
            <a:endParaRPr i="1"/>
          </a:p>
        </p:txBody>
      </p:sp>
      <p:sp>
        <p:nvSpPr>
          <p:cNvPr id="176" name="Google Shape;176;p2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fontScale="92500" lnSpcReduction="10000"/>
          </a:bodyPr>
          <a:lstStyle/>
          <a:p>
            <a:pPr indent="-334328" lvl="0" marL="457200" rtl="0" algn="l">
              <a:spcBef>
                <a:spcPts val="0"/>
              </a:spcBef>
              <a:spcAft>
                <a:spcPts val="0"/>
              </a:spcAft>
              <a:buSzPct val="100000"/>
              <a:buChar char="●"/>
            </a:pPr>
            <a:r>
              <a:rPr lang="en"/>
              <a:t>Your transmitter wants to see and 50 ohm, non-reactive load at the </a:t>
            </a:r>
            <a:r>
              <a:rPr lang="en"/>
              <a:t>output</a:t>
            </a:r>
            <a:endParaRPr/>
          </a:p>
          <a:p>
            <a:pPr indent="-334328" lvl="0" marL="457200" rtl="0" algn="l">
              <a:spcBef>
                <a:spcPts val="0"/>
              </a:spcBef>
              <a:spcAft>
                <a:spcPts val="0"/>
              </a:spcAft>
              <a:buSzPct val="100000"/>
              <a:buChar char="●"/>
            </a:pPr>
            <a:r>
              <a:rPr lang="en"/>
              <a:t>A mismatched antenna/feedline presents some other complex impedance (R ± jX)</a:t>
            </a:r>
            <a:endParaRPr/>
          </a:p>
          <a:p>
            <a:pPr indent="-334328" lvl="0" marL="457200" rtl="0" algn="l">
              <a:spcBef>
                <a:spcPts val="0"/>
              </a:spcBef>
              <a:spcAft>
                <a:spcPts val="0"/>
              </a:spcAft>
              <a:buSzPct val="100000"/>
              <a:buChar char="●"/>
            </a:pPr>
            <a:r>
              <a:rPr lang="en"/>
              <a:t>The tuner is a reactive matching network (L/C) that </a:t>
            </a:r>
            <a:r>
              <a:rPr b="1" lang="en"/>
              <a:t>transforms</a:t>
            </a:r>
            <a:r>
              <a:rPr b="1" lang="en"/>
              <a:t> </a:t>
            </a:r>
            <a:r>
              <a:rPr lang="en"/>
              <a:t>the impedance to 50 ohms at the radio port</a:t>
            </a:r>
            <a:endParaRPr/>
          </a:p>
          <a:p>
            <a:pPr indent="-334328" lvl="0" marL="457200" rtl="0" algn="l">
              <a:spcBef>
                <a:spcPts val="0"/>
              </a:spcBef>
              <a:spcAft>
                <a:spcPts val="0"/>
              </a:spcAft>
              <a:buSzPct val="100000"/>
              <a:buChar char="●"/>
            </a:pPr>
            <a:r>
              <a:rPr lang="en"/>
              <a:t>In an ideal tuner, the reactive parts store and release energy but </a:t>
            </a:r>
            <a:r>
              <a:rPr lang="en" u="sng"/>
              <a:t>do not</a:t>
            </a:r>
            <a:r>
              <a:rPr lang="en"/>
              <a:t> dissipate it as heat</a:t>
            </a:r>
            <a:endParaRPr/>
          </a:p>
          <a:p>
            <a:pPr indent="-334328" lvl="0" marL="457200" rtl="0" algn="l">
              <a:spcBef>
                <a:spcPts val="0"/>
              </a:spcBef>
              <a:spcAft>
                <a:spcPts val="0"/>
              </a:spcAft>
              <a:buSzPct val="100000"/>
              <a:buChar char="●"/>
            </a:pPr>
            <a:r>
              <a:rPr lang="en"/>
              <a:t>Reflected power from the mismatch is “re-reflected” back towards the antenna and added in-phase to the new forward power</a:t>
            </a:r>
            <a:endParaRPr/>
          </a:p>
          <a:p>
            <a:pPr indent="-334328" lvl="0" marL="457200" rtl="0" algn="l">
              <a:spcBef>
                <a:spcPts val="0"/>
              </a:spcBef>
              <a:spcAft>
                <a:spcPts val="0"/>
              </a:spcAft>
              <a:buSzPct val="100000"/>
              <a:buChar char="●"/>
            </a:pPr>
            <a:r>
              <a:rPr lang="en"/>
              <a:t>Result is the radio sees a good match, runs full power, and most of that power is forced out into the antenna system, not burned up in the tuner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Tuner and Balun Considerations</a:t>
            </a:r>
            <a:endParaRPr/>
          </a:p>
        </p:txBody>
      </p:sp>
      <p:sp>
        <p:nvSpPr>
          <p:cNvPr id="182" name="Google Shape;182;p30"/>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Ideal is a true balanced tuner that directly feeds your ladder line</a:t>
            </a:r>
            <a:endParaRPr/>
          </a:p>
          <a:p>
            <a:pPr indent="-342900" lvl="0" marL="457200" rtl="0" algn="l">
              <a:spcBef>
                <a:spcPts val="0"/>
              </a:spcBef>
              <a:spcAft>
                <a:spcPts val="0"/>
              </a:spcAft>
              <a:buSzPts val="1800"/>
              <a:buChar char="●"/>
            </a:pPr>
            <a:r>
              <a:rPr lang="en"/>
              <a:t>Common practice however, is a current balun that transforms ladder line to coax</a:t>
            </a:r>
            <a:endParaRPr/>
          </a:p>
          <a:p>
            <a:pPr indent="-342900" lvl="0" marL="457200" rtl="0" algn="l">
              <a:spcBef>
                <a:spcPts val="0"/>
              </a:spcBef>
              <a:spcAft>
                <a:spcPts val="0"/>
              </a:spcAft>
              <a:buSzPts val="1800"/>
              <a:buChar char="●"/>
            </a:pPr>
            <a:r>
              <a:rPr lang="en"/>
              <a:t>Place the balun on the balanced side of the tuners output if possible</a:t>
            </a:r>
            <a:endParaRPr/>
          </a:p>
          <a:p>
            <a:pPr indent="-317500" lvl="1" marL="914400" rtl="0" algn="l">
              <a:spcBef>
                <a:spcPts val="0"/>
              </a:spcBef>
              <a:spcAft>
                <a:spcPts val="0"/>
              </a:spcAft>
              <a:buSzPts val="1400"/>
              <a:buChar char="○"/>
            </a:pPr>
            <a:r>
              <a:rPr lang="en"/>
              <a:t>Reference</a:t>
            </a:r>
            <a:r>
              <a:rPr lang="en"/>
              <a:t> your manual, many tuners have 4:1 </a:t>
            </a:r>
            <a:r>
              <a:rPr lang="en"/>
              <a:t>current</a:t>
            </a:r>
            <a:r>
              <a:rPr lang="en"/>
              <a:t> baluns already on there but some don’t</a:t>
            </a:r>
            <a:endParaRPr/>
          </a:p>
          <a:p>
            <a:pPr indent="-342900" lvl="0" marL="457200" rtl="0" algn="l">
              <a:spcBef>
                <a:spcPts val="0"/>
              </a:spcBef>
              <a:spcAft>
                <a:spcPts val="0"/>
              </a:spcAft>
              <a:buSzPts val="1800"/>
              <a:buChar char="●"/>
            </a:pPr>
            <a:r>
              <a:rPr lang="en"/>
              <a:t>For many doublets a 1:1 current balun is a good starting point but a 4:1 current can help depending on the impedances</a:t>
            </a:r>
            <a:endParaRPr/>
          </a:p>
          <a:p>
            <a:pPr indent="-317500" lvl="1" marL="914400" rtl="0" algn="l">
              <a:spcBef>
                <a:spcPts val="0"/>
              </a:spcBef>
              <a:spcAft>
                <a:spcPts val="0"/>
              </a:spcAft>
              <a:buSzPts val="1400"/>
              <a:buChar char="○"/>
            </a:pPr>
            <a:r>
              <a:rPr lang="en"/>
              <a:t>Use an antenna analyzer and perform a full sweep on the bands intended to be used</a:t>
            </a:r>
            <a:endParaRPr/>
          </a:p>
          <a:p>
            <a:pPr indent="-342900" lvl="0" marL="457200" rtl="0" algn="l">
              <a:spcBef>
                <a:spcPts val="0"/>
              </a:spcBef>
              <a:spcAft>
                <a:spcPts val="0"/>
              </a:spcAft>
              <a:buSzPts val="1800"/>
              <a:buChar char="●"/>
            </a:pPr>
            <a:r>
              <a:rPr lang="en"/>
              <a:t>https://www.balundesigns.com/doublets/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Practical Station Recipe</a:t>
            </a:r>
            <a:endParaRPr/>
          </a:p>
        </p:txBody>
      </p:sp>
      <p:sp>
        <p:nvSpPr>
          <p:cNvPr id="188" name="Google Shape;188;p3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Antenna: 88 to 135 feet total, center-fed (not offset), as high as you can</a:t>
            </a:r>
            <a:endParaRPr/>
          </a:p>
          <a:p>
            <a:pPr indent="-342900" lvl="0" marL="457200" rtl="0" algn="l">
              <a:spcBef>
                <a:spcPts val="0"/>
              </a:spcBef>
              <a:spcAft>
                <a:spcPts val="0"/>
              </a:spcAft>
              <a:buSzPts val="1800"/>
              <a:buAutoNum type="arabicPeriod"/>
            </a:pPr>
            <a:r>
              <a:rPr lang="en"/>
              <a:t>Feedline: 450 ohm ladder line from the center to the shack bulkhead</a:t>
            </a:r>
            <a:endParaRPr/>
          </a:p>
          <a:p>
            <a:pPr indent="-342900" lvl="0" marL="457200" rtl="0" algn="l">
              <a:spcBef>
                <a:spcPts val="0"/>
              </a:spcBef>
              <a:spcAft>
                <a:spcPts val="0"/>
              </a:spcAft>
              <a:buSzPts val="1800"/>
              <a:buAutoNum type="arabicPeriod"/>
            </a:pPr>
            <a:r>
              <a:rPr lang="en"/>
              <a:t>At the shack</a:t>
            </a:r>
            <a:endParaRPr/>
          </a:p>
          <a:p>
            <a:pPr indent="-317500" lvl="1" marL="914400" rtl="0" algn="l">
              <a:spcBef>
                <a:spcPts val="0"/>
              </a:spcBef>
              <a:spcAft>
                <a:spcPts val="0"/>
              </a:spcAft>
              <a:buSzPts val="1400"/>
              <a:buAutoNum type="alphaLcPeriod"/>
            </a:pPr>
            <a:r>
              <a:rPr lang="en"/>
              <a:t>Ladder line to a 1:1 current balun </a:t>
            </a:r>
            <a:r>
              <a:rPr lang="en" u="sng">
                <a:solidFill>
                  <a:schemeClr val="hlink"/>
                </a:solidFill>
                <a:hlinkClick r:id="rId3"/>
              </a:rPr>
              <a:t>https://www.balundesigns.com/model-1151-1-1-atu-current-balun-1-54-mhz-2kw/</a:t>
            </a:r>
            <a:endParaRPr/>
          </a:p>
          <a:p>
            <a:pPr indent="-317500" lvl="1" marL="914400" rtl="0" algn="l">
              <a:spcBef>
                <a:spcPts val="0"/>
              </a:spcBef>
              <a:spcAft>
                <a:spcPts val="0"/>
              </a:spcAft>
              <a:buSzPts val="1400"/>
              <a:buAutoNum type="alphaLcPeriod"/>
            </a:pPr>
            <a:r>
              <a:rPr lang="en"/>
              <a:t>Balun to a manual tuner or auto tuner</a:t>
            </a:r>
            <a:endParaRPr/>
          </a:p>
          <a:p>
            <a:pPr indent="-317500" lvl="1" marL="914400" rtl="0" algn="l">
              <a:spcBef>
                <a:spcPts val="0"/>
              </a:spcBef>
              <a:spcAft>
                <a:spcPts val="0"/>
              </a:spcAft>
              <a:buSzPts val="1400"/>
              <a:buAutoNum type="alphaLcPeriod"/>
            </a:pPr>
            <a:r>
              <a:rPr lang="en"/>
              <a:t>Tuner to 1:1 choke balun </a:t>
            </a:r>
            <a:r>
              <a:rPr lang="en" u="sng">
                <a:solidFill>
                  <a:schemeClr val="hlink"/>
                </a:solidFill>
                <a:hlinkClick r:id="rId4"/>
              </a:rPr>
              <a:t>https://www.balundesigns.com/copy-of-model-1110-qrp-1-1-isolation-choke-balun-1-5-54-mhz-300-watts/</a:t>
            </a:r>
            <a:endParaRPr/>
          </a:p>
          <a:p>
            <a:pPr indent="-342900" lvl="0" marL="457200" rtl="0" algn="l">
              <a:spcBef>
                <a:spcPts val="0"/>
              </a:spcBef>
              <a:spcAft>
                <a:spcPts val="0"/>
              </a:spcAft>
              <a:buSzPts val="1800"/>
              <a:buAutoNum type="arabicPeriod"/>
            </a:pPr>
            <a:r>
              <a:rPr lang="en"/>
              <a:t>Bands: </a:t>
            </a:r>
            <a:r>
              <a:rPr lang="en"/>
              <a:t>Commonly</a:t>
            </a:r>
            <a:r>
              <a:rPr lang="en"/>
              <a:t> used 80/60/40/30/20/17/15/12/10/6</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an Antenna Really Does</a:t>
            </a:r>
            <a:endParaRPr/>
          </a:p>
        </p:txBody>
      </p:sp>
      <p:sp>
        <p:nvSpPr>
          <p:cNvPr id="73" name="Google Shape;73;p14"/>
          <p:cNvSpPr txBox="1"/>
          <p:nvPr>
            <p:ph idx="1" type="body"/>
          </p:nvPr>
        </p:nvSpPr>
        <p:spPr>
          <a:xfrm>
            <a:off x="311700" y="1266325"/>
            <a:ext cx="4504200" cy="3302700"/>
          </a:xfrm>
          <a:prstGeom prst="rect">
            <a:avLst/>
          </a:prstGeom>
        </p:spPr>
        <p:txBody>
          <a:bodyPr anchorCtr="0" anchor="t" bIns="91425" lIns="91425" spcFirstLastPara="1" rIns="91425" wrap="square" tIns="91425">
            <a:noAutofit/>
          </a:bodyPr>
          <a:lstStyle/>
          <a:p>
            <a:pPr indent="-325755" lvl="0" marL="457200" rtl="0" algn="l">
              <a:spcBef>
                <a:spcPts val="0"/>
              </a:spcBef>
              <a:spcAft>
                <a:spcPts val="0"/>
              </a:spcAft>
              <a:buSzPts val="1530"/>
              <a:buChar char="●"/>
            </a:pPr>
            <a:r>
              <a:rPr lang="en" sz="1530"/>
              <a:t>Antenna is the link from your radio to free space</a:t>
            </a:r>
            <a:endParaRPr sz="1530"/>
          </a:p>
          <a:p>
            <a:pPr indent="-325755" lvl="0" marL="457200" rtl="0" algn="l">
              <a:spcBef>
                <a:spcPts val="0"/>
              </a:spcBef>
              <a:spcAft>
                <a:spcPts val="0"/>
              </a:spcAft>
              <a:buSzPts val="1530"/>
              <a:buChar char="●"/>
            </a:pPr>
            <a:r>
              <a:rPr lang="en" sz="1530"/>
              <a:t>On Transmit: Radio Frequency (RF) current in the element creates changing electric and magnetic fields that leave the antenna as a radio wave</a:t>
            </a:r>
            <a:endParaRPr sz="1530"/>
          </a:p>
          <a:p>
            <a:pPr indent="-325755" lvl="0" marL="457200" rtl="0" algn="l">
              <a:spcBef>
                <a:spcPts val="0"/>
              </a:spcBef>
              <a:spcAft>
                <a:spcPts val="0"/>
              </a:spcAft>
              <a:buSzPts val="1530"/>
              <a:buChar char="●"/>
            </a:pPr>
            <a:r>
              <a:rPr lang="en" sz="1530"/>
              <a:t>On Receive: Those fields push electrons in </a:t>
            </a:r>
            <a:r>
              <a:rPr lang="en" sz="1530"/>
              <a:t>the</a:t>
            </a:r>
            <a:r>
              <a:rPr lang="en" sz="1530"/>
              <a:t> element, creating RF </a:t>
            </a:r>
            <a:r>
              <a:rPr lang="en" sz="1530"/>
              <a:t>voltage and current that your radio can amplify.</a:t>
            </a:r>
            <a:endParaRPr sz="1530"/>
          </a:p>
          <a:p>
            <a:pPr indent="-325755" lvl="0" marL="457200" rtl="0" algn="l">
              <a:spcBef>
                <a:spcPts val="0"/>
              </a:spcBef>
              <a:spcAft>
                <a:spcPts val="0"/>
              </a:spcAft>
              <a:buSzPts val="1530"/>
              <a:buChar char="●"/>
            </a:pPr>
            <a:r>
              <a:rPr lang="en" sz="1530"/>
              <a:t>Antennas are reciprocal: What works well on transmit usually works well on receive</a:t>
            </a:r>
            <a:endParaRPr sz="1530"/>
          </a:p>
        </p:txBody>
      </p:sp>
      <p:pic>
        <p:nvPicPr>
          <p:cNvPr descr="Free Images : television, electricity, lighting, antennas, watch ..." id="74" name="Google Shape;74;p14"/>
          <p:cNvPicPr preferRelativeResize="0"/>
          <p:nvPr/>
        </p:nvPicPr>
        <p:blipFill>
          <a:blip r:embed="rId3">
            <a:alphaModFix/>
          </a:blip>
          <a:stretch>
            <a:fillRect/>
          </a:stretch>
        </p:blipFill>
        <p:spPr>
          <a:xfrm>
            <a:off x="5788550" y="728613"/>
            <a:ext cx="2764708" cy="368627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Choices in a Real Yard</a:t>
            </a:r>
            <a:endParaRPr/>
          </a:p>
        </p:txBody>
      </p:sp>
      <p:sp>
        <p:nvSpPr>
          <p:cNvPr id="194" name="Google Shape;194;p32"/>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Single-band resonant dipole + 1:1 current balun + coax</a:t>
            </a:r>
            <a:endParaRPr/>
          </a:p>
          <a:p>
            <a:pPr indent="-317500" lvl="1" marL="914400" rtl="0" algn="l">
              <a:spcBef>
                <a:spcPts val="0"/>
              </a:spcBef>
              <a:spcAft>
                <a:spcPts val="0"/>
              </a:spcAft>
              <a:buSzPts val="1400"/>
              <a:buChar char="○"/>
            </a:pPr>
            <a:r>
              <a:rPr lang="en"/>
              <a:t>Pros: simple, efficient, no tuner needed on that band</a:t>
            </a:r>
            <a:endParaRPr/>
          </a:p>
          <a:p>
            <a:pPr indent="-317500" lvl="1" marL="914400" rtl="0" algn="l">
              <a:spcBef>
                <a:spcPts val="0"/>
              </a:spcBef>
              <a:spcAft>
                <a:spcPts val="0"/>
              </a:spcAft>
              <a:buSzPts val="1400"/>
              <a:buChar char="○"/>
            </a:pPr>
            <a:r>
              <a:rPr lang="en"/>
              <a:t>Cons: mostly only one band, space/height demands on lower bands is excessive</a:t>
            </a:r>
            <a:endParaRPr/>
          </a:p>
          <a:p>
            <a:pPr indent="-342900" lvl="0" marL="457200" rtl="0" algn="l">
              <a:spcBef>
                <a:spcPts val="0"/>
              </a:spcBef>
              <a:spcAft>
                <a:spcPts val="0"/>
              </a:spcAft>
              <a:buSzPts val="1800"/>
              <a:buChar char="●"/>
            </a:pPr>
            <a:r>
              <a:rPr lang="en"/>
              <a:t>Trap or fan dipole + 1:1 current balun + coax</a:t>
            </a:r>
            <a:endParaRPr/>
          </a:p>
          <a:p>
            <a:pPr indent="-317500" lvl="1" marL="914400" rtl="0" algn="l">
              <a:spcBef>
                <a:spcPts val="0"/>
              </a:spcBef>
              <a:spcAft>
                <a:spcPts val="0"/>
              </a:spcAft>
              <a:buSzPts val="1400"/>
              <a:buChar char="○"/>
            </a:pPr>
            <a:r>
              <a:rPr lang="en"/>
              <a:t>Pros: multiband with one feedline, often no tuner for bands built for</a:t>
            </a:r>
            <a:endParaRPr/>
          </a:p>
          <a:p>
            <a:pPr indent="-317500" lvl="1" marL="914400" rtl="0" algn="l">
              <a:spcBef>
                <a:spcPts val="0"/>
              </a:spcBef>
              <a:spcAft>
                <a:spcPts val="0"/>
              </a:spcAft>
              <a:buSzPts val="1400"/>
              <a:buChar char="○"/>
            </a:pPr>
            <a:r>
              <a:rPr lang="en"/>
              <a:t>Cons: more complex, traps add loss, interactions between elements, still big</a:t>
            </a:r>
            <a:endParaRPr/>
          </a:p>
          <a:p>
            <a:pPr indent="-342900" lvl="0" marL="457200" rtl="0" algn="l">
              <a:spcBef>
                <a:spcPts val="0"/>
              </a:spcBef>
              <a:spcAft>
                <a:spcPts val="0"/>
              </a:spcAft>
              <a:buSzPts val="1800"/>
              <a:buChar char="●"/>
            </a:pPr>
            <a:r>
              <a:rPr lang="en"/>
              <a:t>Non-Resonant doublet + open wire line + 1:1 current balun + tuner</a:t>
            </a:r>
            <a:endParaRPr/>
          </a:p>
          <a:p>
            <a:pPr indent="-317500" lvl="1" marL="914400" rtl="0" algn="l">
              <a:spcBef>
                <a:spcPts val="0"/>
              </a:spcBef>
              <a:spcAft>
                <a:spcPts val="0"/>
              </a:spcAft>
              <a:buSzPts val="1400"/>
              <a:buChar char="○"/>
            </a:pPr>
            <a:r>
              <a:rPr lang="en"/>
              <a:t>Pros: wide band coverage, extremely low feedline loss, flexible layout</a:t>
            </a:r>
            <a:endParaRPr/>
          </a:p>
          <a:p>
            <a:pPr indent="-317500" lvl="1" marL="914400" rtl="0" algn="l">
              <a:spcBef>
                <a:spcPts val="0"/>
              </a:spcBef>
              <a:spcAft>
                <a:spcPts val="0"/>
              </a:spcAft>
              <a:buSzPts val="1400"/>
              <a:buChar char="○"/>
            </a:pPr>
            <a:r>
              <a:rPr lang="en"/>
              <a:t>Cons: needs a tuner and usually a balun, can be </a:t>
            </a:r>
            <a:r>
              <a:rPr lang="en"/>
              <a:t>trickier</a:t>
            </a:r>
            <a:r>
              <a:rPr lang="en"/>
              <a:t> to route line and manage RFI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Practical Tips and Gotchas!</a:t>
            </a:r>
            <a:endParaRPr/>
          </a:p>
        </p:txBody>
      </p:sp>
      <p:sp>
        <p:nvSpPr>
          <p:cNvPr id="200" name="Google Shape;200;p33"/>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Keep ladder line away from metal gutters, siding, and long parallel runs of other wiring when possible</a:t>
            </a:r>
            <a:endParaRPr/>
          </a:p>
          <a:p>
            <a:pPr indent="-342900" lvl="0" marL="457200" rtl="0" algn="l">
              <a:lnSpc>
                <a:spcPct val="150000"/>
              </a:lnSpc>
              <a:spcBef>
                <a:spcPts val="0"/>
              </a:spcBef>
              <a:spcAft>
                <a:spcPts val="0"/>
              </a:spcAft>
              <a:buSzPts val="1800"/>
              <a:buChar char="●"/>
            </a:pPr>
            <a:r>
              <a:rPr lang="en"/>
              <a:t>Avoid running ladder line flat on the ground or tightly against walls</a:t>
            </a:r>
            <a:endParaRPr/>
          </a:p>
          <a:p>
            <a:pPr indent="-342900" lvl="0" marL="457200" rtl="0" algn="l">
              <a:lnSpc>
                <a:spcPct val="150000"/>
              </a:lnSpc>
              <a:spcBef>
                <a:spcPts val="0"/>
              </a:spcBef>
              <a:spcAft>
                <a:spcPts val="0"/>
              </a:spcAft>
              <a:buSzPts val="1800"/>
              <a:buChar char="●"/>
            </a:pPr>
            <a:r>
              <a:rPr lang="en"/>
              <a:t>Expect trial and error for; Wire length, ladder line length, tuner settings</a:t>
            </a:r>
            <a:endParaRPr/>
          </a:p>
          <a:p>
            <a:pPr indent="-342900" lvl="0" marL="457200" rtl="0" algn="l">
              <a:lnSpc>
                <a:spcPct val="150000"/>
              </a:lnSpc>
              <a:spcBef>
                <a:spcPts val="0"/>
              </a:spcBef>
              <a:spcAft>
                <a:spcPts val="0"/>
              </a:spcAft>
              <a:buSzPts val="1800"/>
              <a:buChar char="●"/>
            </a:pPr>
            <a:r>
              <a:rPr lang="en"/>
              <a:t>Check for RF in the shack. Hot mic or </a:t>
            </a:r>
            <a:r>
              <a:rPr lang="en"/>
              <a:t>chassis, RF burns, devices acting up and address with chokes on the power cord or re-adjust the shack setup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lnSpc>
                <a:spcPct val="150000"/>
              </a:lnSpc>
              <a:spcBef>
                <a:spcPts val="0"/>
              </a:spcBef>
              <a:spcAft>
                <a:spcPts val="0"/>
              </a:spcAft>
              <a:buNone/>
            </a:pPr>
            <a:r>
              <a:rPr lang="en"/>
              <a:t>Safety and Power Handling</a:t>
            </a:r>
            <a:endParaRPr/>
          </a:p>
        </p:txBody>
      </p:sp>
      <p:sp>
        <p:nvSpPr>
          <p:cNvPr id="206" name="Google Shape;206;p3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High SWR along the line can create high voltage and current points</a:t>
            </a:r>
            <a:endParaRPr/>
          </a:p>
          <a:p>
            <a:pPr indent="-342900" lvl="0" marL="457200" rtl="0" algn="l">
              <a:lnSpc>
                <a:spcPct val="150000"/>
              </a:lnSpc>
              <a:spcBef>
                <a:spcPts val="0"/>
              </a:spcBef>
              <a:spcAft>
                <a:spcPts val="0"/>
              </a:spcAft>
              <a:buSzPts val="1800"/>
              <a:buChar char="●"/>
            </a:pPr>
            <a:r>
              <a:rPr lang="en"/>
              <a:t>Use components (baluns, tuners, insulators) rated for your </a:t>
            </a:r>
            <a:r>
              <a:rPr lang="en"/>
              <a:t>power plus a safety margin</a:t>
            </a:r>
            <a:endParaRPr/>
          </a:p>
          <a:p>
            <a:pPr indent="-342900" lvl="0" marL="457200" rtl="0" algn="l">
              <a:lnSpc>
                <a:spcPct val="150000"/>
              </a:lnSpc>
              <a:spcBef>
                <a:spcPts val="0"/>
              </a:spcBef>
              <a:spcAft>
                <a:spcPts val="0"/>
              </a:spcAft>
              <a:buSzPts val="1800"/>
              <a:buChar char="●"/>
            </a:pPr>
            <a:r>
              <a:rPr lang="en"/>
              <a:t>Keep high RF areas out of reach of people and pets and pests</a:t>
            </a:r>
            <a:endParaRPr/>
          </a:p>
          <a:p>
            <a:pPr indent="-342900" lvl="0" marL="457200" rtl="0" algn="l">
              <a:lnSpc>
                <a:spcPct val="150000"/>
              </a:lnSpc>
              <a:spcBef>
                <a:spcPts val="0"/>
              </a:spcBef>
              <a:spcAft>
                <a:spcPts val="0"/>
              </a:spcAft>
              <a:buSzPts val="1800"/>
              <a:buChar char="●"/>
            </a:pPr>
            <a:r>
              <a:rPr lang="en"/>
              <a:t>Be cautious near trees, metal roofs, and power lines; follow all safety rules and codes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6">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Key Takeaways</a:t>
            </a:r>
            <a:endParaRPr/>
          </a:p>
        </p:txBody>
      </p:sp>
      <p:sp>
        <p:nvSpPr>
          <p:cNvPr id="212" name="Google Shape;212;p35"/>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Antennas are just devices that </a:t>
            </a:r>
            <a:r>
              <a:rPr lang="en"/>
              <a:t>couple</a:t>
            </a:r>
            <a:r>
              <a:rPr lang="en"/>
              <a:t> RF energy between your radio and space. Resonance is one useful condition, not a requirement</a:t>
            </a:r>
            <a:endParaRPr/>
          </a:p>
          <a:p>
            <a:pPr indent="-342900" lvl="0" marL="457200" rtl="0" algn="l">
              <a:spcBef>
                <a:spcPts val="0"/>
              </a:spcBef>
              <a:spcAft>
                <a:spcPts val="0"/>
              </a:spcAft>
              <a:buSzPts val="1800"/>
              <a:buChar char="●"/>
            </a:pPr>
            <a:r>
              <a:rPr lang="en"/>
              <a:t>A low SWR at the rig is about matching, not automatically about radiation </a:t>
            </a:r>
            <a:r>
              <a:rPr lang="en"/>
              <a:t>efficiency</a:t>
            </a:r>
            <a:endParaRPr/>
          </a:p>
          <a:p>
            <a:pPr indent="-342900" lvl="0" marL="457200" rtl="0" algn="l">
              <a:spcBef>
                <a:spcPts val="0"/>
              </a:spcBef>
              <a:spcAft>
                <a:spcPts val="0"/>
              </a:spcAft>
              <a:buSzPts val="1800"/>
              <a:buChar char="●"/>
            </a:pPr>
            <a:r>
              <a:rPr lang="en"/>
              <a:t>Non-Resonant doublets fed with 450 or 600 ohm line plus a tuner are powerful, flexible tools for real-world stations (</a:t>
            </a:r>
            <a:r>
              <a:rPr lang="en" u="sng"/>
              <a:t>yours!</a:t>
            </a:r>
            <a:r>
              <a:rPr lang="en"/>
              <a:t>)</a:t>
            </a:r>
            <a:endParaRPr/>
          </a:p>
          <a:p>
            <a:pPr indent="-342900" lvl="0" marL="457200" rtl="0" algn="l">
              <a:spcBef>
                <a:spcPts val="0"/>
              </a:spcBef>
              <a:spcAft>
                <a:spcPts val="0"/>
              </a:spcAft>
              <a:buSzPts val="1800"/>
              <a:buChar char="●"/>
            </a:pPr>
            <a:r>
              <a:rPr lang="en"/>
              <a:t>Use the whole </a:t>
            </a:r>
            <a:r>
              <a:rPr b="1" lang="en"/>
              <a:t>antenna system</a:t>
            </a:r>
            <a:r>
              <a:rPr lang="en"/>
              <a:t> to your advantage: wire length, feedline type, and matching network all work together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Questions/Discussion/Show and Tell</a:t>
            </a:r>
            <a:endParaRPr/>
          </a:p>
        </p:txBody>
      </p:sp>
      <p:sp>
        <p:nvSpPr>
          <p:cNvPr id="218" name="Google Shape;218;p36"/>
          <p:cNvSpPr txBox="1"/>
          <p:nvPr>
            <p:ph idx="1" type="body"/>
          </p:nvPr>
        </p:nvSpPr>
        <p:spPr>
          <a:xfrm>
            <a:off x="311700" y="1266325"/>
            <a:ext cx="51453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Who runs a non-resonant antenna with a tuner?</a:t>
            </a:r>
            <a:endParaRPr/>
          </a:p>
          <a:p>
            <a:pPr indent="0" lvl="0" marL="0" rtl="0" algn="l">
              <a:spcBef>
                <a:spcPts val="1200"/>
              </a:spcBef>
              <a:spcAft>
                <a:spcPts val="0"/>
              </a:spcAft>
              <a:buNone/>
            </a:pPr>
            <a:r>
              <a:rPr lang="en"/>
              <a:t>Anyone using 450 or 600 ohm wire?</a:t>
            </a:r>
            <a:endParaRPr/>
          </a:p>
          <a:p>
            <a:pPr indent="0" lvl="0" marL="0" rtl="0" algn="l">
              <a:spcBef>
                <a:spcPts val="1200"/>
              </a:spcBef>
              <a:spcAft>
                <a:spcPts val="1200"/>
              </a:spcAft>
              <a:buNone/>
            </a:pPr>
            <a:r>
              <a:rPr lang="en"/>
              <a:t>Compromised antenna layout is </a:t>
            </a:r>
            <a:r>
              <a:rPr lang="en"/>
              <a:t>perfect</a:t>
            </a:r>
            <a:r>
              <a:rPr lang="en"/>
              <a:t> for POTA</a:t>
            </a:r>
            <a:endParaRPr/>
          </a:p>
        </p:txBody>
      </p:sp>
      <p:pic>
        <p:nvPicPr>
          <p:cNvPr id="219" name="Google Shape;219;p36"/>
          <p:cNvPicPr preferRelativeResize="0"/>
          <p:nvPr/>
        </p:nvPicPr>
        <p:blipFill>
          <a:blip r:embed="rId3">
            <a:alphaModFix/>
          </a:blip>
          <a:stretch>
            <a:fillRect/>
          </a:stretch>
        </p:blipFill>
        <p:spPr>
          <a:xfrm>
            <a:off x="5727221" y="1152421"/>
            <a:ext cx="3073050" cy="3404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Wavelength and Size</a:t>
            </a:r>
            <a:endParaRPr/>
          </a:p>
        </p:txBody>
      </p:sp>
      <p:sp>
        <p:nvSpPr>
          <p:cNvPr id="80" name="Google Shape;80;p15"/>
          <p:cNvSpPr txBox="1"/>
          <p:nvPr>
            <p:ph idx="1" type="body"/>
          </p:nvPr>
        </p:nvSpPr>
        <p:spPr>
          <a:xfrm>
            <a:off x="311700" y="1266325"/>
            <a:ext cx="4860300" cy="33027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Char char="●"/>
            </a:pPr>
            <a:r>
              <a:rPr lang="en"/>
              <a:t>For efficient radiation, antenna dimensions are a significant fraction of a wavelength</a:t>
            </a:r>
            <a:endParaRPr/>
          </a:p>
          <a:p>
            <a:pPr indent="-325755" lvl="0" marL="457200" rtl="0" algn="l">
              <a:spcBef>
                <a:spcPts val="0"/>
              </a:spcBef>
              <a:spcAft>
                <a:spcPts val="0"/>
              </a:spcAft>
              <a:buSzPct val="100000"/>
              <a:buChar char="●"/>
            </a:pPr>
            <a:r>
              <a:rPr lang="en"/>
              <a:t>Common examples are the half-wavelength dipole, quarter wave vertical, or ⅝ wave vertical</a:t>
            </a:r>
            <a:endParaRPr/>
          </a:p>
          <a:p>
            <a:pPr indent="-325755" lvl="0" marL="457200" rtl="0" algn="l">
              <a:spcBef>
                <a:spcPts val="0"/>
              </a:spcBef>
              <a:spcAft>
                <a:spcPts val="0"/>
              </a:spcAft>
              <a:buSzPct val="100000"/>
              <a:buChar char="●"/>
            </a:pPr>
            <a:r>
              <a:rPr lang="en"/>
              <a:t>Long wavelength radio </a:t>
            </a:r>
            <a:r>
              <a:rPr lang="en"/>
              <a:t>frequency</a:t>
            </a:r>
            <a:r>
              <a:rPr lang="en"/>
              <a:t> mean a physically larger antenna for the same fraction of a wavelength</a:t>
            </a:r>
            <a:endParaRPr/>
          </a:p>
          <a:p>
            <a:pPr indent="-325755" lvl="0" marL="457200" rtl="0" algn="l">
              <a:spcBef>
                <a:spcPts val="0"/>
              </a:spcBef>
              <a:spcAft>
                <a:spcPts val="0"/>
              </a:spcAft>
              <a:buSzPct val="100000"/>
              <a:buChar char="●"/>
            </a:pPr>
            <a:r>
              <a:rPr lang="en"/>
              <a:t>This is why 80m (75m or 80m actually) and 160m antennas are so physically challenging for small yards. And now 630m band which is nearly a half mile long</a:t>
            </a:r>
            <a:endParaRPr/>
          </a:p>
        </p:txBody>
      </p:sp>
      <p:pic>
        <p:nvPicPr>
          <p:cNvPr id="81" name="Google Shape;81;p15"/>
          <p:cNvPicPr preferRelativeResize="0"/>
          <p:nvPr/>
        </p:nvPicPr>
        <p:blipFill>
          <a:blip r:embed="rId3">
            <a:alphaModFix/>
          </a:blip>
          <a:stretch>
            <a:fillRect/>
          </a:stretch>
        </p:blipFill>
        <p:spPr>
          <a:xfrm>
            <a:off x="5172000" y="1886675"/>
            <a:ext cx="3667200" cy="20619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Half-Wave Dipole</a:t>
            </a:r>
            <a:endParaRPr/>
          </a:p>
        </p:txBody>
      </p:sp>
      <p:sp>
        <p:nvSpPr>
          <p:cNvPr id="87" name="Google Shape;87;p16"/>
          <p:cNvSpPr txBox="1"/>
          <p:nvPr>
            <p:ph idx="1" type="body"/>
          </p:nvPr>
        </p:nvSpPr>
        <p:spPr>
          <a:xfrm>
            <a:off x="311700" y="1266325"/>
            <a:ext cx="49173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It’s the simplest practical antenna: a straight conductor about a half wavelength long</a:t>
            </a:r>
            <a:endParaRPr/>
          </a:p>
          <a:p>
            <a:pPr indent="-342900" lvl="0" marL="457200" rtl="0" algn="l">
              <a:spcBef>
                <a:spcPts val="0"/>
              </a:spcBef>
              <a:spcAft>
                <a:spcPts val="0"/>
              </a:spcAft>
              <a:buSzPts val="1800"/>
              <a:buChar char="●"/>
            </a:pPr>
            <a:r>
              <a:rPr lang="en"/>
              <a:t>Fed in the center so that each leg is a quarter wavelength</a:t>
            </a:r>
            <a:endParaRPr/>
          </a:p>
          <a:p>
            <a:pPr indent="-342900" lvl="0" marL="457200" rtl="0" algn="l">
              <a:spcBef>
                <a:spcPts val="0"/>
              </a:spcBef>
              <a:spcAft>
                <a:spcPts val="0"/>
              </a:spcAft>
              <a:buSzPts val="1800"/>
              <a:buChar char="●"/>
            </a:pPr>
            <a:r>
              <a:rPr lang="en"/>
              <a:t>Classic pattern is broadside to the wire</a:t>
            </a:r>
            <a:endParaRPr/>
          </a:p>
          <a:p>
            <a:pPr indent="-342900" lvl="0" marL="457200" rtl="0" algn="l">
              <a:spcBef>
                <a:spcPts val="0"/>
              </a:spcBef>
              <a:spcAft>
                <a:spcPts val="0"/>
              </a:spcAft>
              <a:buSzPts val="1800"/>
              <a:buChar char="●"/>
            </a:pPr>
            <a:r>
              <a:rPr lang="en"/>
              <a:t>At resonance, the feedpoint impedance is mostly resistive and near the range we like for easy matching</a:t>
            </a:r>
            <a:endParaRPr/>
          </a:p>
        </p:txBody>
      </p:sp>
      <p:pic>
        <p:nvPicPr>
          <p:cNvPr id="88" name="Google Shape;88;p16"/>
          <p:cNvPicPr preferRelativeResize="0"/>
          <p:nvPr/>
        </p:nvPicPr>
        <p:blipFill>
          <a:blip r:embed="rId3">
            <a:alphaModFix/>
          </a:blip>
          <a:stretch>
            <a:fillRect/>
          </a:stretch>
        </p:blipFill>
        <p:spPr>
          <a:xfrm>
            <a:off x="5229000" y="904250"/>
            <a:ext cx="3822401" cy="2066925"/>
          </a:xfrm>
          <a:prstGeom prst="rect">
            <a:avLst/>
          </a:prstGeom>
          <a:noFill/>
          <a:ln>
            <a:noFill/>
          </a:ln>
        </p:spPr>
      </p:pic>
      <p:pic>
        <p:nvPicPr>
          <p:cNvPr id="89" name="Google Shape;89;p16"/>
          <p:cNvPicPr preferRelativeResize="0"/>
          <p:nvPr/>
        </p:nvPicPr>
        <p:blipFill>
          <a:blip r:embed="rId4">
            <a:alphaModFix/>
          </a:blip>
          <a:stretch>
            <a:fillRect/>
          </a:stretch>
        </p:blipFill>
        <p:spPr>
          <a:xfrm>
            <a:off x="5531838" y="2688349"/>
            <a:ext cx="3216724" cy="214272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Basic Antenna System Block</a:t>
            </a:r>
            <a:endParaRPr/>
          </a:p>
        </p:txBody>
      </p:sp>
      <p:sp>
        <p:nvSpPr>
          <p:cNvPr id="95" name="Google Shape;95;p17"/>
          <p:cNvSpPr txBox="1"/>
          <p:nvPr>
            <p:ph idx="1" type="body"/>
          </p:nvPr>
        </p:nvSpPr>
        <p:spPr>
          <a:xfrm>
            <a:off x="311700" y="1266325"/>
            <a:ext cx="4953000" cy="33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Radio -&gt; Feedline -&gt; Antenna</a:t>
            </a:r>
            <a:endParaRPr/>
          </a:p>
          <a:p>
            <a:pPr indent="-342900" lvl="0" marL="457200" rtl="0" algn="l">
              <a:spcBef>
                <a:spcPts val="1200"/>
              </a:spcBef>
              <a:spcAft>
                <a:spcPts val="0"/>
              </a:spcAft>
              <a:buSzPts val="1800"/>
              <a:buChar char="●"/>
            </a:pPr>
            <a:r>
              <a:rPr lang="en"/>
              <a:t>Add a tuner or matching network anywhere in the chain to make impedances play nicely</a:t>
            </a:r>
            <a:endParaRPr/>
          </a:p>
          <a:p>
            <a:pPr indent="-342900" lvl="0" marL="457200" rtl="0" algn="l">
              <a:spcBef>
                <a:spcPts val="0"/>
              </a:spcBef>
              <a:spcAft>
                <a:spcPts val="0"/>
              </a:spcAft>
              <a:buSzPts val="1800"/>
              <a:buChar char="●"/>
            </a:pPr>
            <a:r>
              <a:rPr lang="en"/>
              <a:t>On HF feedlines are usually coax, ladder line, or open wire line</a:t>
            </a:r>
            <a:endParaRPr/>
          </a:p>
          <a:p>
            <a:pPr indent="-342900" lvl="0" marL="457200" rtl="0" algn="l">
              <a:spcBef>
                <a:spcPts val="0"/>
              </a:spcBef>
              <a:spcAft>
                <a:spcPts val="0"/>
              </a:spcAft>
              <a:buSzPts val="1800"/>
              <a:buChar char="●"/>
            </a:pPr>
            <a:r>
              <a:rPr lang="en"/>
              <a:t>An Antenna system is just Feedline and Antenna working together</a:t>
            </a:r>
            <a:endParaRPr/>
          </a:p>
        </p:txBody>
      </p:sp>
      <p:pic>
        <p:nvPicPr>
          <p:cNvPr id="96" name="Google Shape;96;p17"/>
          <p:cNvPicPr preferRelativeResize="0"/>
          <p:nvPr/>
        </p:nvPicPr>
        <p:blipFill>
          <a:blip r:embed="rId3">
            <a:alphaModFix/>
          </a:blip>
          <a:stretch>
            <a:fillRect/>
          </a:stretch>
        </p:blipFill>
        <p:spPr>
          <a:xfrm>
            <a:off x="5417100" y="1304825"/>
            <a:ext cx="3574499" cy="332103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“Resonant Antenna” means</a:t>
            </a:r>
            <a:endParaRPr/>
          </a:p>
        </p:txBody>
      </p:sp>
      <p:sp>
        <p:nvSpPr>
          <p:cNvPr id="102" name="Google Shape;102;p18"/>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An antenna is resonant when it’s input reactance is near zero at a given frequency</a:t>
            </a:r>
            <a:endParaRPr/>
          </a:p>
          <a:p>
            <a:pPr indent="-342900" lvl="0" marL="457200" rtl="0" algn="l">
              <a:lnSpc>
                <a:spcPct val="150000"/>
              </a:lnSpc>
              <a:spcBef>
                <a:spcPts val="0"/>
              </a:spcBef>
              <a:spcAft>
                <a:spcPts val="0"/>
              </a:spcAft>
              <a:buSzPts val="1800"/>
              <a:buChar char="●"/>
            </a:pPr>
            <a:r>
              <a:rPr lang="en"/>
              <a:t>At that </a:t>
            </a:r>
            <a:r>
              <a:rPr lang="en"/>
              <a:t>frequency</a:t>
            </a:r>
            <a:r>
              <a:rPr lang="en"/>
              <a:t> it looks mostly like a pure resistance load</a:t>
            </a:r>
            <a:endParaRPr/>
          </a:p>
          <a:p>
            <a:pPr indent="-342900" lvl="0" marL="457200" rtl="0" algn="l">
              <a:lnSpc>
                <a:spcPct val="150000"/>
              </a:lnSpc>
              <a:spcBef>
                <a:spcPts val="0"/>
              </a:spcBef>
              <a:spcAft>
                <a:spcPts val="0"/>
              </a:spcAft>
              <a:buSzPts val="1800"/>
              <a:buChar char="●"/>
            </a:pPr>
            <a:r>
              <a:rPr lang="en"/>
              <a:t>A resonant antenna with the right resistance is easy to match to 50 ohm gear</a:t>
            </a:r>
            <a:endParaRPr/>
          </a:p>
          <a:p>
            <a:pPr indent="-342900" lvl="0" marL="457200" rtl="0" algn="l">
              <a:lnSpc>
                <a:spcPct val="150000"/>
              </a:lnSpc>
              <a:spcBef>
                <a:spcPts val="0"/>
              </a:spcBef>
              <a:spcAft>
                <a:spcPts val="0"/>
              </a:spcAft>
              <a:buSzPts val="1800"/>
              <a:buChar char="●"/>
            </a:pPr>
            <a:r>
              <a:rPr lang="en"/>
              <a:t>A half wave dipole is usually near 50-75 ohm at resonance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We Love Resonant Antennas</a:t>
            </a:r>
            <a:endParaRPr/>
          </a:p>
        </p:txBody>
      </p:sp>
      <p:sp>
        <p:nvSpPr>
          <p:cNvPr id="108" name="Google Shape;108;p1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Easy to feed with 50 ohm coax</a:t>
            </a:r>
            <a:endParaRPr/>
          </a:p>
          <a:p>
            <a:pPr indent="-342900" lvl="0" marL="457200" rtl="0" algn="l">
              <a:lnSpc>
                <a:spcPct val="150000"/>
              </a:lnSpc>
              <a:spcBef>
                <a:spcPts val="0"/>
              </a:spcBef>
              <a:spcAft>
                <a:spcPts val="0"/>
              </a:spcAft>
              <a:buSzPts val="1800"/>
              <a:buChar char="●"/>
            </a:pPr>
            <a:r>
              <a:rPr lang="en"/>
              <a:t>Low SWR at the radio without a tuner</a:t>
            </a:r>
            <a:endParaRPr/>
          </a:p>
          <a:p>
            <a:pPr indent="-342900" lvl="0" marL="457200" rtl="0" algn="l">
              <a:lnSpc>
                <a:spcPct val="150000"/>
              </a:lnSpc>
              <a:spcBef>
                <a:spcPts val="0"/>
              </a:spcBef>
              <a:spcAft>
                <a:spcPts val="0"/>
              </a:spcAft>
              <a:buSzPts val="1800"/>
              <a:buChar char="●"/>
            </a:pPr>
            <a:r>
              <a:rPr lang="en"/>
              <a:t>Predictable performance across a modest </a:t>
            </a:r>
            <a:r>
              <a:rPr lang="en"/>
              <a:t>bandwidth</a:t>
            </a:r>
            <a:endParaRPr/>
          </a:p>
          <a:p>
            <a:pPr indent="-342900" lvl="0" marL="457200" rtl="0" algn="l">
              <a:lnSpc>
                <a:spcPct val="150000"/>
              </a:lnSpc>
              <a:spcBef>
                <a:spcPts val="0"/>
              </a:spcBef>
              <a:spcAft>
                <a:spcPts val="0"/>
              </a:spcAft>
              <a:buSzPts val="1800"/>
              <a:buChar char="●"/>
            </a:pPr>
            <a:r>
              <a:rPr lang="en"/>
              <a:t>Great for:</a:t>
            </a:r>
            <a:endParaRPr/>
          </a:p>
          <a:p>
            <a:pPr indent="-317500" lvl="1" marL="914400" rtl="0" algn="l">
              <a:lnSpc>
                <a:spcPct val="150000"/>
              </a:lnSpc>
              <a:spcBef>
                <a:spcPts val="0"/>
              </a:spcBef>
              <a:spcAft>
                <a:spcPts val="0"/>
              </a:spcAft>
              <a:buSzPts val="1400"/>
              <a:buChar char="○"/>
            </a:pPr>
            <a:r>
              <a:rPr lang="en"/>
              <a:t>Single-band/monoband radios</a:t>
            </a:r>
            <a:endParaRPr/>
          </a:p>
          <a:p>
            <a:pPr indent="-317500" lvl="1" marL="914400" rtl="0" algn="l">
              <a:lnSpc>
                <a:spcPct val="150000"/>
              </a:lnSpc>
              <a:spcBef>
                <a:spcPts val="0"/>
              </a:spcBef>
              <a:spcAft>
                <a:spcPts val="0"/>
              </a:spcAft>
              <a:buSzPts val="1400"/>
              <a:buChar char="○"/>
            </a:pPr>
            <a:r>
              <a:rPr lang="en"/>
              <a:t>Contest or POTA setups optimized for one band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Catch: Bandwidth and Size</a:t>
            </a:r>
            <a:endParaRPr/>
          </a:p>
        </p:txBody>
      </p:sp>
      <p:sp>
        <p:nvSpPr>
          <p:cNvPr id="114" name="Google Shape;114;p20"/>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The cost of these is paid for with their narrow bandwidth. SWR rises as you tune from the design frequency</a:t>
            </a:r>
            <a:endParaRPr/>
          </a:p>
          <a:p>
            <a:pPr indent="-342900" lvl="0" marL="457200" rtl="0" algn="l">
              <a:spcBef>
                <a:spcPts val="0"/>
              </a:spcBef>
              <a:spcAft>
                <a:spcPts val="0"/>
              </a:spcAft>
              <a:buSzPts val="1800"/>
              <a:buChar char="●"/>
            </a:pPr>
            <a:r>
              <a:rPr lang="en"/>
              <a:t>On low bands a resonant half wave can be very long and not cover the whole band</a:t>
            </a:r>
            <a:endParaRPr/>
          </a:p>
          <a:p>
            <a:pPr indent="-342900" lvl="0" marL="457200" rtl="0" algn="l">
              <a:spcBef>
                <a:spcPts val="0"/>
              </a:spcBef>
              <a:spcAft>
                <a:spcPts val="0"/>
              </a:spcAft>
              <a:buSzPts val="1800"/>
              <a:buChar char="●"/>
            </a:pPr>
            <a:r>
              <a:rPr lang="en"/>
              <a:t>Resonant multiband designs using traps or fans add complexity and introduce loss or interactions between fans</a:t>
            </a:r>
            <a:endParaRPr/>
          </a:p>
          <a:p>
            <a:pPr indent="-342900" lvl="0" marL="457200" rtl="0" algn="l">
              <a:spcBef>
                <a:spcPts val="0"/>
              </a:spcBef>
              <a:spcAft>
                <a:spcPts val="0"/>
              </a:spcAft>
              <a:buSzPts val="1800"/>
              <a:buChar char="●"/>
            </a:pPr>
            <a:r>
              <a:rPr lang="en"/>
              <a:t>Many real stations have limited space, height, and budget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SWR: What it is (and isn’t)</a:t>
            </a:r>
            <a:endParaRPr/>
          </a:p>
        </p:txBody>
      </p:sp>
      <p:sp>
        <p:nvSpPr>
          <p:cNvPr id="120" name="Google Shape;120;p21"/>
          <p:cNvSpPr txBox="1"/>
          <p:nvPr>
            <p:ph idx="1" type="body"/>
          </p:nvPr>
        </p:nvSpPr>
        <p:spPr>
          <a:xfrm>
            <a:off x="311700" y="1266325"/>
            <a:ext cx="51594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Standing Wave Ratio (SWR) is a measure of mismatch between load impedance and line impedance</a:t>
            </a:r>
            <a:endParaRPr/>
          </a:p>
          <a:p>
            <a:pPr indent="-342900" lvl="0" marL="457200" rtl="0" algn="l">
              <a:spcBef>
                <a:spcPts val="0"/>
              </a:spcBef>
              <a:spcAft>
                <a:spcPts val="0"/>
              </a:spcAft>
              <a:buSzPts val="1800"/>
              <a:buChar char="●"/>
            </a:pPr>
            <a:r>
              <a:rPr lang="en"/>
              <a:t>A perfect 1:1 SWR means no reflected power on the line at that frequency</a:t>
            </a:r>
            <a:endParaRPr/>
          </a:p>
          <a:p>
            <a:pPr indent="-342900" lvl="0" marL="457200" rtl="0" algn="l">
              <a:spcBef>
                <a:spcPts val="0"/>
              </a:spcBef>
              <a:spcAft>
                <a:spcPts val="0"/>
              </a:spcAft>
              <a:buSzPts val="1800"/>
              <a:buChar char="●"/>
            </a:pPr>
            <a:r>
              <a:rPr lang="en"/>
              <a:t>High SWR means more reflected power on that line, not necessarily a “bad antenna”</a:t>
            </a:r>
            <a:endParaRPr/>
          </a:p>
          <a:p>
            <a:pPr indent="-342900" lvl="0" marL="457200" rtl="0" algn="l">
              <a:spcBef>
                <a:spcPts val="0"/>
              </a:spcBef>
              <a:spcAft>
                <a:spcPts val="0"/>
              </a:spcAft>
              <a:buSzPts val="1800"/>
              <a:buChar char="●"/>
            </a:pPr>
            <a:r>
              <a:rPr lang="en"/>
              <a:t>Low SWR at the rig </a:t>
            </a:r>
            <a:r>
              <a:rPr b="1" lang="en"/>
              <a:t>does not</a:t>
            </a:r>
            <a:r>
              <a:rPr lang="en"/>
              <a:t> guarantee efficient radiation if you burned power up in a lossy, mismatched feedline</a:t>
            </a:r>
            <a:endParaRPr/>
          </a:p>
        </p:txBody>
      </p:sp>
      <p:pic>
        <p:nvPicPr>
          <p:cNvPr id="121" name="Google Shape;121;p21"/>
          <p:cNvPicPr preferRelativeResize="0"/>
          <p:nvPr/>
        </p:nvPicPr>
        <p:blipFill>
          <a:blip r:embed="rId3">
            <a:alphaModFix/>
          </a:blip>
          <a:stretch>
            <a:fillRect/>
          </a:stretch>
        </p:blipFill>
        <p:spPr>
          <a:xfrm>
            <a:off x="5637750" y="1447888"/>
            <a:ext cx="3368103" cy="2247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